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75" r:id="rId4"/>
    <p:sldId id="276" r:id="rId5"/>
    <p:sldId id="259" r:id="rId6"/>
    <p:sldId id="260" r:id="rId7"/>
    <p:sldId id="270" r:id="rId8"/>
    <p:sldId id="273" r:id="rId9"/>
    <p:sldId id="261" r:id="rId10"/>
    <p:sldId id="262" r:id="rId11"/>
    <p:sldId id="266" r:id="rId12"/>
    <p:sldId id="267" r:id="rId13"/>
    <p:sldId id="268" r:id="rId14"/>
    <p:sldId id="263" r:id="rId15"/>
    <p:sldId id="264" r:id="rId16"/>
    <p:sldId id="265" r:id="rId17"/>
  </p:sldIdLst>
  <p:sldSz cx="18288000" cy="10287000"/>
  <p:notesSz cx="6797675" cy="99282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-78" y="-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77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83.sv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88.sv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5.svg"/><Relationship Id="rId3" Type="http://schemas.openxmlformats.org/officeDocument/2006/relationships/image" Target="../media/image63.png"/><Relationship Id="rId7" Type="http://schemas.openxmlformats.org/officeDocument/2006/relationships/image" Target="../media/image70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72.svg"/><Relationship Id="rId5" Type="http://schemas.openxmlformats.org/officeDocument/2006/relationships/image" Target="../media/image94.svg"/><Relationship Id="rId15" Type="http://schemas.openxmlformats.org/officeDocument/2006/relationships/image" Target="../media/image97.svg"/><Relationship Id="rId10" Type="http://schemas.openxmlformats.org/officeDocument/2006/relationships/image" Target="../media/image48.png"/><Relationship Id="rId4" Type="http://schemas.openxmlformats.org/officeDocument/2006/relationships/image" Target="../media/image64.png"/><Relationship Id="rId9" Type="http://schemas.openxmlformats.org/officeDocument/2006/relationships/image" Target="../media/image68.sv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00.sv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106.sv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110.sv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1.svg"/><Relationship Id="rId3" Type="http://schemas.openxmlformats.org/officeDocument/2006/relationships/image" Target="../media/image30.png"/><Relationship Id="rId7" Type="http://schemas.openxmlformats.org/officeDocument/2006/relationships/image" Target="../media/image45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7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57.svg"/><Relationship Id="rId5" Type="http://schemas.openxmlformats.org/officeDocument/2006/relationships/image" Target="../media/image55.sv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0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2.svg"/><Relationship Id="rId3" Type="http://schemas.openxmlformats.org/officeDocument/2006/relationships/image" Target="../media/image44.png"/><Relationship Id="rId7" Type="http://schemas.openxmlformats.org/officeDocument/2006/relationships/image" Target="../media/image68.sv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7.svg"/><Relationship Id="rId5" Type="http://schemas.openxmlformats.org/officeDocument/2006/relationships/image" Target="../media/image66.svg"/><Relationship Id="rId15" Type="http://schemas.openxmlformats.org/officeDocument/2006/relationships/image" Target="../media/image74.svg"/><Relationship Id="rId10" Type="http://schemas.openxmlformats.org/officeDocument/2006/relationships/image" Target="../media/image33.png"/><Relationship Id="rId4" Type="http://schemas.openxmlformats.org/officeDocument/2006/relationships/image" Target="../media/image45.png"/><Relationship Id="rId9" Type="http://schemas.openxmlformats.org/officeDocument/2006/relationships/image" Target="../media/image70.sv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7425" y="8143875"/>
            <a:ext cx="7000875" cy="10191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04875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91700" y="1714500"/>
            <a:ext cx="7086600" cy="4505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306550" y="0"/>
            <a:ext cx="3981450" cy="42005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906125" y="8239125"/>
            <a:ext cx="211455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При поддержке
Правительства 
Нижегородской области</a:t>
            </a:r>
            <a:endParaRPr lang="en-US" sz="1500" dirty="0"/>
          </a:p>
        </p:txBody>
      </p:sp>
      <p:sp>
        <p:nvSpPr>
          <p:cNvPr id="7" name="Text 1"/>
          <p:cNvSpPr/>
          <p:nvPr/>
        </p:nvSpPr>
        <p:spPr>
          <a:xfrm>
            <a:off x="14735175" y="8377238"/>
            <a:ext cx="16573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Портал разработан</a:t>
            </a:r>
            <a:r>
              <a:t/>
            </a:r>
            <a:br/>
            <a:r>
              <a:rPr lang="en-US" sz="15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ООО ЛинСофт</a:t>
            </a: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9858375" y="3876675"/>
            <a:ext cx="538162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00"/>
              </a:lnSpc>
              <a:buNone/>
            </a:pPr>
            <a:r>
              <a:rPr lang="en-US" sz="6000" b="1" dirty="0">
                <a:solidFill>
                  <a:srgbClr val="0B0911"/>
                </a:solidFill>
                <a:latin typeface="Circe Regular"/>
                <a:ea typeface="Circe Regular"/>
                <a:cs typeface="Circe Bold" pitchFamily="34" charset="-120"/>
              </a:rPr>
              <a:t>КНД.</a:t>
            </a:r>
            <a:r>
              <a:rPr lang="en-US" sz="6000" b="1" dirty="0">
                <a:solidFill>
                  <a:srgbClr val="E44934"/>
                </a:solidFill>
                <a:latin typeface="Circe Regular"/>
                <a:ea typeface="Circe Regular"/>
                <a:cs typeface="Circe Bold" pitchFamily="34" charset="-120"/>
              </a:rPr>
              <a:t>ОНЛАЙН</a:t>
            </a:r>
            <a:endParaRPr lang="en-US" sz="6000" dirty="0">
              <a:latin typeface="Circe Regular"/>
              <a:ea typeface="Circe Regular"/>
            </a:endParaRPr>
          </a:p>
        </p:txBody>
      </p:sp>
      <p:sp>
        <p:nvSpPr>
          <p:cNvPr id="9" name="Text 3"/>
          <p:cNvSpPr/>
          <p:nvPr/>
        </p:nvSpPr>
        <p:spPr>
          <a:xfrm>
            <a:off x="9858375" y="5210175"/>
            <a:ext cx="7019925" cy="1009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7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Информационный портал </a:t>
            </a:r>
            <a:r>
              <a:rPr lang="en-US" sz="2700" dirty="0">
                <a:solidFill>
                  <a:srgbClr val="E44934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|</a:t>
            </a:r>
            <a:r>
              <a:rPr lang="en-US" sz="27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27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Центр консультаций </a:t>
            </a:r>
            <a:r>
              <a:rPr lang="en-US" sz="2700" dirty="0">
                <a:solidFill>
                  <a:srgbClr val="E44934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|</a:t>
            </a:r>
            <a:r>
              <a:rPr lang="en-US" sz="27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 Региональный рейтинг</a:t>
            </a:r>
            <a:endParaRPr 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58475" y="3105150"/>
            <a:ext cx="6638925" cy="64674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4900" y="2333625"/>
            <a:ext cx="4552950" cy="34956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724275" y="4486275"/>
            <a:ext cx="6629400" cy="50863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123950" y="733425"/>
            <a:ext cx="66770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 ЧАСТЬ: РЕГИОНАЛЬНЫЙ РЕЙТИНГ. ПРИНЦИПЫ РАБОТЫ</a:t>
            </a:r>
            <a:endParaRPr lang="en-US" sz="1800" dirty="0"/>
          </a:p>
        </p:txBody>
      </p:sp>
      <p:sp>
        <p:nvSpPr>
          <p:cNvPr id="8" name="Text 1"/>
          <p:cNvSpPr/>
          <p:nvPr/>
        </p:nvSpPr>
        <p:spPr>
          <a:xfrm>
            <a:off x="16964025" y="9496425"/>
            <a:ext cx="4292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rgbClr val="0B0911"/>
                </a:solidFill>
                <a:ea typeface="Circe Regular" pitchFamily="34" charset="-122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/>
          <p:nvPr/>
        </p:nvSpPr>
        <p:spPr>
          <a:xfrm>
            <a:off x="11058525" y="3486150"/>
            <a:ext cx="47625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10-балльная система
оценивания</a:t>
            </a:r>
            <a:endParaRPr lang="en-US" sz="3300" dirty="0"/>
          </a:p>
        </p:txBody>
      </p:sp>
      <p:sp>
        <p:nvSpPr>
          <p:cNvPr id="10" name="Text 3"/>
          <p:cNvSpPr/>
          <p:nvPr/>
        </p:nvSpPr>
        <p:spPr>
          <a:xfrm>
            <a:off x="11058525" y="4838700"/>
            <a:ext cx="47148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Оценка проставляется исходя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из 10-балльной системы оценивания по нескольким критериям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11058525" y="6877050"/>
            <a:ext cx="47625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Оценка ниже 5 баллов</a:t>
            </a:r>
            <a:endParaRPr lang="en-US" sz="3300" dirty="0"/>
          </a:p>
        </p:txBody>
      </p:sp>
      <p:sp>
        <p:nvSpPr>
          <p:cNvPr id="12" name="Text 5"/>
          <p:cNvSpPr/>
          <p:nvPr/>
        </p:nvSpPr>
        <p:spPr>
          <a:xfrm>
            <a:off x="11058525" y="7667625"/>
            <a:ext cx="471487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  этом случае появляются дополнительные вопросы для уточнения причины недовольства работой КНО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4505325" y="4867275"/>
            <a:ext cx="4981575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Когда БИЗНЕС оценивает КНО?</a:t>
            </a:r>
            <a:endParaRPr lang="en-US" sz="3300" dirty="0"/>
          </a:p>
        </p:txBody>
      </p:sp>
      <p:sp>
        <p:nvSpPr>
          <p:cNvPr id="14" name="Text 7"/>
          <p:cNvSpPr/>
          <p:nvPr/>
        </p:nvSpPr>
        <p:spPr>
          <a:xfrm>
            <a:off x="4505325" y="6219825"/>
            <a:ext cx="4981575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Предприниматели могут поставить оценку КНО по итогам проведенного контрольно-надзорного или профилактического мероприятия.</a:t>
            </a:r>
            <a:r>
              <a:t/>
            </a:r>
            <a:br/>
            <a:r>
              <a:t/>
            </a:r>
            <a:br/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После взаимодействия с КНО на личном приеме, по телефону или в письменном виде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23950" y="3228975"/>
            <a:ext cx="9248775" cy="6362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677525" y="2457450"/>
            <a:ext cx="6029325" cy="71342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23950" y="733425"/>
            <a:ext cx="66770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 ЧАСТЬ: РЕГИОНАЛЬНЫЙ РЕЙТИНГ. ПРИНЦИПЫ РАБОТЫ</a:t>
            </a:r>
            <a:endParaRPr lang="en-US" sz="1800" dirty="0"/>
          </a:p>
        </p:txBody>
      </p:sp>
      <p:sp>
        <p:nvSpPr>
          <p:cNvPr id="7" name="Text 1"/>
          <p:cNvSpPr/>
          <p:nvPr/>
        </p:nvSpPr>
        <p:spPr>
          <a:xfrm>
            <a:off x="4524375" y="5972175"/>
            <a:ext cx="4981575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Когда КНО оценивает БИЗНЕС?</a:t>
            </a:r>
            <a:endParaRPr lang="en-US" sz="3300" dirty="0"/>
          </a:p>
        </p:txBody>
      </p:sp>
      <p:sp>
        <p:nvSpPr>
          <p:cNvPr id="8" name="Text 2"/>
          <p:cNvSpPr/>
          <p:nvPr/>
        </p:nvSpPr>
        <p:spPr>
          <a:xfrm>
            <a:off x="4524375" y="7324725"/>
            <a:ext cx="498157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КНО также могут поставить оценку предпринимателю, но только на основании проведенного контрольно-надзорного или профилактического мероприятия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11077575" y="2838450"/>
            <a:ext cx="47625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10-балльная система
оценивания</a:t>
            </a:r>
            <a:endParaRPr lang="en-US" sz="3300" dirty="0"/>
          </a:p>
        </p:txBody>
      </p:sp>
      <p:sp>
        <p:nvSpPr>
          <p:cNvPr id="10" name="Text 4"/>
          <p:cNvSpPr/>
          <p:nvPr/>
        </p:nvSpPr>
        <p:spPr>
          <a:xfrm>
            <a:off x="11077575" y="4191000"/>
            <a:ext cx="47148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Оценка проставляется исходя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из 10-балльной системы оценивания по нескольким критериям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11077575" y="6553200"/>
            <a:ext cx="47625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Как оценить?</a:t>
            </a:r>
            <a:endParaRPr lang="en-US" sz="3300" dirty="0"/>
          </a:p>
        </p:txBody>
      </p:sp>
      <p:sp>
        <p:nvSpPr>
          <p:cNvPr id="12" name="Text 6"/>
          <p:cNvSpPr/>
          <p:nvPr/>
        </p:nvSpPr>
        <p:spPr>
          <a:xfrm>
            <a:off x="11077575" y="7343775"/>
            <a:ext cx="511492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Чтобы оценить мероприятие, его нужно занести в систему через личный кабинет, либо с помощью мобильного приложения по QR-коду с документа о проведении мероприятия из ЕРКНМ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16964025" y="9496425"/>
            <a:ext cx="38991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85850" y="1771650"/>
            <a:ext cx="16002000" cy="1228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91250" y="0"/>
            <a:ext cx="1209675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85850" y="4638675"/>
            <a:ext cx="8286750" cy="50387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23950" y="733425"/>
            <a:ext cx="52959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4 ЧАСТЬ: ЦЕНТР КОНСУЛЬТАЦИЙ. О СЕРВИСЕ</a:t>
            </a:r>
            <a:endParaRPr lang="en-US" sz="1800" dirty="0"/>
          </a:p>
        </p:txBody>
      </p:sp>
      <p:sp>
        <p:nvSpPr>
          <p:cNvPr id="7" name="Text 1"/>
          <p:cNvSpPr/>
          <p:nvPr/>
        </p:nvSpPr>
        <p:spPr>
          <a:xfrm>
            <a:off x="16964024" y="9496425"/>
            <a:ext cx="4095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2</a:t>
            </a:r>
            <a:endParaRPr lang="en-US" sz="2400" dirty="0"/>
          </a:p>
        </p:txBody>
      </p:sp>
      <p:sp>
        <p:nvSpPr>
          <p:cNvPr id="8" name="Text 2"/>
          <p:cNvSpPr/>
          <p:nvPr/>
        </p:nvSpPr>
        <p:spPr>
          <a:xfrm>
            <a:off x="1066799" y="1771650"/>
            <a:ext cx="7488477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Центр консультаций</a:t>
            </a:r>
            <a:endParaRPr lang="en-US" sz="5100" dirty="0"/>
          </a:p>
        </p:txBody>
      </p:sp>
      <p:sp>
        <p:nvSpPr>
          <p:cNvPr id="9" name="Text 3"/>
          <p:cNvSpPr/>
          <p:nvPr/>
        </p:nvSpPr>
        <p:spPr>
          <a:xfrm>
            <a:off x="1066800" y="3248025"/>
            <a:ext cx="68008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— сервис, где каждый предприниматель сможет записаться на консультацию по теме КНД или получить консультацию в текстовом формате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15563850" y="3779932"/>
            <a:ext cx="336232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r>
              <a:rPr lang="en-US" sz="2209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Все о контрольно-надзорных органах </a:t>
            </a:r>
            <a:r>
              <a:rPr lang="en-US" sz="2209" b="1" dirty="0">
                <a:solidFill>
                  <a:srgbClr val="E44934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Нижегородской области</a:t>
            </a:r>
            <a:endParaRPr lang="en-US" sz="2209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5564791" y="5271856"/>
            <a:ext cx="361761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271106"/>
                </a:solidFill>
                <a:latin typeface="SF UI Display Regular" pitchFamily="34" charset="0"/>
                <a:ea typeface="SF UI Display Regular" pitchFamily="34" charset="-122"/>
                <a:cs typeface="SF UI Display Regular" pitchFamily="34" charset="-120"/>
              </a:rPr>
              <a:t>в одном месте</a:t>
            </a:r>
            <a:endParaRPr lang="en-US" sz="1326" dirty="0"/>
          </a:p>
        </p:txBody>
      </p:sp>
      <p:sp>
        <p:nvSpPr>
          <p:cNvPr id="12" name="Text 6"/>
          <p:cNvSpPr/>
          <p:nvPr/>
        </p:nvSpPr>
        <p:spPr>
          <a:xfrm>
            <a:off x="11630025" y="4200815"/>
            <a:ext cx="66675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Онлайн-сервис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1515725" y="4333649"/>
            <a:ext cx="107126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для бизнеса и контрольно-надзорных органов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4258925" y="3604563"/>
            <a:ext cx="85380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 инструменты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1753850" y="7139999"/>
            <a:ext cx="236197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777371"/>
                </a:solidFill>
                <a:latin typeface="SF UI Display Regular" pitchFamily="34" charset="0"/>
                <a:ea typeface="SF UI Display Regular" pitchFamily="34" charset="-122"/>
                <a:cs typeface="SF UI Display Regular" pitchFamily="34" charset="-120"/>
              </a:rPr>
              <a:t>Что вы ищете?</a:t>
            </a:r>
            <a:endParaRPr lang="en-US" sz="1326" dirty="0"/>
          </a:p>
        </p:txBody>
      </p:sp>
      <p:sp>
        <p:nvSpPr>
          <p:cNvPr id="16" name="Text 10"/>
          <p:cNvSpPr/>
          <p:nvPr/>
        </p:nvSpPr>
        <p:spPr>
          <a:xfrm>
            <a:off x="1195387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7" name="Text 11"/>
          <p:cNvSpPr/>
          <p:nvPr/>
        </p:nvSpPr>
        <p:spPr>
          <a:xfrm>
            <a:off x="1195387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18" name="Text 12"/>
          <p:cNvSpPr/>
          <p:nvPr/>
        </p:nvSpPr>
        <p:spPr>
          <a:xfrm>
            <a:off x="1483042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9" name="Text 13"/>
          <p:cNvSpPr/>
          <p:nvPr/>
        </p:nvSpPr>
        <p:spPr>
          <a:xfrm>
            <a:off x="1483042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20" name="Text 14"/>
          <p:cNvSpPr/>
          <p:nvPr/>
        </p:nvSpPr>
        <p:spPr>
          <a:xfrm>
            <a:off x="17697450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21" name="Text 15"/>
          <p:cNvSpPr/>
          <p:nvPr/>
        </p:nvSpPr>
        <p:spPr>
          <a:xfrm>
            <a:off x="17697450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22" name="Text 16"/>
          <p:cNvSpPr/>
          <p:nvPr/>
        </p:nvSpPr>
        <p:spPr>
          <a:xfrm>
            <a:off x="11249025" y="8002824"/>
            <a:ext cx="6732711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endParaRPr lang="en-US" sz="2209" dirty="0"/>
          </a:p>
        </p:txBody>
      </p:sp>
      <p:sp>
        <p:nvSpPr>
          <p:cNvPr id="23" name="Text 17"/>
          <p:cNvSpPr/>
          <p:nvPr/>
        </p:nvSpPr>
        <p:spPr>
          <a:xfrm>
            <a:off x="17373600" y="2092885"/>
            <a:ext cx="990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Администрирование</a:t>
            </a:r>
            <a:endParaRPr lang="en-US" sz="773" dirty="0"/>
          </a:p>
        </p:txBody>
      </p:sp>
      <p:sp>
        <p:nvSpPr>
          <p:cNvPr id="24" name="Text 18"/>
          <p:cNvSpPr/>
          <p:nvPr/>
        </p:nvSpPr>
        <p:spPr>
          <a:xfrm>
            <a:off x="12696825" y="2089378"/>
            <a:ext cx="1219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E44934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Информационный портал</a:t>
            </a:r>
            <a:endParaRPr lang="en-US" sz="773" dirty="0"/>
          </a:p>
        </p:txBody>
      </p:sp>
      <p:sp>
        <p:nvSpPr>
          <p:cNvPr id="25" name="Text 19"/>
          <p:cNvSpPr/>
          <p:nvPr/>
        </p:nvSpPr>
        <p:spPr>
          <a:xfrm>
            <a:off x="14116050" y="2089378"/>
            <a:ext cx="9810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Центр консультаций</a:t>
            </a:r>
            <a:endParaRPr lang="en-US" sz="773" dirty="0"/>
          </a:p>
        </p:txBody>
      </p:sp>
      <p:sp>
        <p:nvSpPr>
          <p:cNvPr id="26" name="Text 20"/>
          <p:cNvSpPr/>
          <p:nvPr/>
        </p:nvSpPr>
        <p:spPr>
          <a:xfrm>
            <a:off x="15306675" y="2089378"/>
            <a:ext cx="10572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Прозрачный контроль</a:t>
            </a:r>
            <a:endParaRPr lang="en-US" sz="773" dirty="0"/>
          </a:p>
        </p:txBody>
      </p:sp>
      <p:sp>
        <p:nvSpPr>
          <p:cNvPr id="27" name="Text 21"/>
          <p:cNvSpPr/>
          <p:nvPr/>
        </p:nvSpPr>
        <p:spPr>
          <a:xfrm>
            <a:off x="12687300" y="2503249"/>
            <a:ext cx="2381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КНО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13220700" y="2503249"/>
            <a:ext cx="76200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Виды контроля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14268450" y="2503249"/>
            <a:ext cx="6572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Информация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15354300" y="2503249"/>
            <a:ext cx="120967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 инструменты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16849725" y="2503249"/>
            <a:ext cx="4286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Новости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1066800" y="4638675"/>
            <a:ext cx="27146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Цели и задачи</a:t>
            </a:r>
            <a:endParaRPr lang="en-US" sz="3000" dirty="0"/>
          </a:p>
        </p:txBody>
      </p:sp>
      <p:sp>
        <p:nvSpPr>
          <p:cNvPr id="33" name="Text 27"/>
          <p:cNvSpPr/>
          <p:nvPr/>
        </p:nvSpPr>
        <p:spPr>
          <a:xfrm>
            <a:off x="1295400" y="576262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Обеспечить поддержку бизнеса 24/7 в режиме записи на консультации в КНО и юр. компании</a:t>
            </a:r>
            <a:endParaRPr lang="en-US" sz="1500" dirty="0"/>
          </a:p>
        </p:txBody>
      </p:sp>
      <p:sp>
        <p:nvSpPr>
          <p:cNvPr id="34" name="Text 28"/>
          <p:cNvSpPr/>
          <p:nvPr/>
        </p:nvSpPr>
        <p:spPr>
          <a:xfrm>
            <a:off x="5553075" y="576262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Повысить эффективность взаимодействия между КНО и предпринимателями</a:t>
            </a:r>
            <a:endParaRPr lang="en-US" sz="1500" dirty="0"/>
          </a:p>
        </p:txBody>
      </p:sp>
      <p:sp>
        <p:nvSpPr>
          <p:cNvPr id="35" name="Text 29"/>
          <p:cNvSpPr/>
          <p:nvPr/>
        </p:nvSpPr>
        <p:spPr>
          <a:xfrm>
            <a:off x="1295400" y="7219950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Создать сервис-агрегатор КНО и организаций, оказывающих  бесплатную и платную юр.помощь</a:t>
            </a:r>
            <a:endParaRPr lang="en-US" sz="1500" dirty="0"/>
          </a:p>
        </p:txBody>
      </p:sp>
      <p:sp>
        <p:nvSpPr>
          <p:cNvPr id="36" name="Text 30"/>
          <p:cNvSpPr/>
          <p:nvPr/>
        </p:nvSpPr>
        <p:spPr>
          <a:xfrm>
            <a:off x="5553075" y="7219950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Создать инструмент для быстрого поиска консультантов со специфическими компетенциями</a:t>
            </a:r>
            <a:endParaRPr lang="en-US" sz="1500" dirty="0"/>
          </a:p>
        </p:txBody>
      </p:sp>
      <p:sp>
        <p:nvSpPr>
          <p:cNvPr id="37" name="Text 31"/>
          <p:cNvSpPr/>
          <p:nvPr/>
        </p:nvSpPr>
        <p:spPr>
          <a:xfrm>
            <a:off x="1295400" y="867727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Предоставить бизнесу возможность оценить работу консультантов и получить обратную оценку</a:t>
            </a:r>
            <a:endParaRPr lang="en-US" sz="1500" dirty="0"/>
          </a:p>
        </p:txBody>
      </p:sp>
      <p:sp>
        <p:nvSpPr>
          <p:cNvPr id="38" name="Text 32"/>
          <p:cNvSpPr/>
          <p:nvPr/>
        </p:nvSpPr>
        <p:spPr>
          <a:xfrm>
            <a:off x="5553075" y="8677275"/>
            <a:ext cx="35909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Создать электронную запись в КНО для получения консультаций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43000" y="2457450"/>
            <a:ext cx="5210175" cy="3714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439025" y="2457450"/>
            <a:ext cx="5210175" cy="190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143000" y="6715125"/>
            <a:ext cx="5210175" cy="2781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439025" y="6715125"/>
            <a:ext cx="5210175" cy="2781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3306425" y="0"/>
            <a:ext cx="4981575" cy="10287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4068416" y="2781300"/>
            <a:ext cx="4219584" cy="4833723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123950" y="733425"/>
            <a:ext cx="56292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4 ЧАСТЬ: ЦЕНТР КОНСУЛЬТАЦИЙ. ФУНКЦИОНАЛ</a:t>
            </a:r>
            <a:endParaRPr lang="en-US" sz="1800" dirty="0"/>
          </a:p>
        </p:txBody>
      </p:sp>
      <p:sp>
        <p:nvSpPr>
          <p:cNvPr id="11" name="Text 1"/>
          <p:cNvSpPr/>
          <p:nvPr/>
        </p:nvSpPr>
        <p:spPr>
          <a:xfrm>
            <a:off x="1343025" y="2471738"/>
            <a:ext cx="2286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3600" dirty="0"/>
          </a:p>
        </p:txBody>
      </p:sp>
      <p:sp>
        <p:nvSpPr>
          <p:cNvPr id="12" name="Text 2"/>
          <p:cNvSpPr/>
          <p:nvPr/>
        </p:nvSpPr>
        <p:spPr>
          <a:xfrm>
            <a:off x="1924050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Статистическая информация</a:t>
            </a:r>
            <a:endParaRPr lang="en-US" sz="3000" dirty="0"/>
          </a:p>
        </p:txBody>
      </p:sp>
      <p:sp>
        <p:nvSpPr>
          <p:cNvPr id="13" name="Text 3"/>
          <p:cNvSpPr/>
          <p:nvPr/>
        </p:nvSpPr>
        <p:spPr>
          <a:xfrm>
            <a:off x="1924050" y="3638550"/>
            <a:ext cx="4010025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оказанные консультации, рейтинг КНО по оказанию услуг, рейтинг консалтинговых компаний, количество ЮЛ и ИП, зарегистрированных в системе, оказывающих консалтинговые услуги, и др.</a:t>
            </a:r>
            <a:endParaRPr lang="en-US" sz="2100" dirty="0"/>
          </a:p>
        </p:txBody>
      </p:sp>
      <p:sp>
        <p:nvSpPr>
          <p:cNvPr id="14" name="Text 4"/>
          <p:cNvSpPr/>
          <p:nvPr/>
        </p:nvSpPr>
        <p:spPr>
          <a:xfrm>
            <a:off x="7610475" y="2471738"/>
            <a:ext cx="29527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3600" dirty="0"/>
          </a:p>
        </p:txBody>
      </p:sp>
      <p:sp>
        <p:nvSpPr>
          <p:cNvPr id="15" name="Text 5"/>
          <p:cNvSpPr/>
          <p:nvPr/>
        </p:nvSpPr>
        <p:spPr>
          <a:xfrm>
            <a:off x="8220075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Техническая поддержка</a:t>
            </a:r>
            <a:endParaRPr lang="en-US" sz="3000" dirty="0"/>
          </a:p>
        </p:txBody>
      </p:sp>
      <p:sp>
        <p:nvSpPr>
          <p:cNvPr id="16" name="Text 6"/>
          <p:cNvSpPr/>
          <p:nvPr/>
        </p:nvSpPr>
        <p:spPr>
          <a:xfrm>
            <a:off x="8220075" y="3638550"/>
            <a:ext cx="40100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отправка сообщения (запроса) в техническую поддержку</a:t>
            </a:r>
            <a:endParaRPr lang="en-US" sz="2100" dirty="0"/>
          </a:p>
        </p:txBody>
      </p:sp>
      <p:sp>
        <p:nvSpPr>
          <p:cNvPr id="17" name="Text 7"/>
          <p:cNvSpPr/>
          <p:nvPr/>
        </p:nvSpPr>
        <p:spPr>
          <a:xfrm>
            <a:off x="1314450" y="6729413"/>
            <a:ext cx="2857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3600" dirty="0"/>
          </a:p>
        </p:txBody>
      </p:sp>
      <p:sp>
        <p:nvSpPr>
          <p:cNvPr id="18" name="Text 8"/>
          <p:cNvSpPr/>
          <p:nvPr/>
        </p:nvSpPr>
        <p:spPr>
          <a:xfrm>
            <a:off x="1924050" y="6715125"/>
            <a:ext cx="418147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Перечнь консалтинговых компаний и КНО</a:t>
            </a:r>
            <a:endParaRPr lang="en-US" sz="3000" dirty="0"/>
          </a:p>
        </p:txBody>
      </p:sp>
      <p:sp>
        <p:nvSpPr>
          <p:cNvPr id="19" name="Text 9"/>
          <p:cNvSpPr/>
          <p:nvPr/>
        </p:nvSpPr>
        <p:spPr>
          <a:xfrm>
            <a:off x="1924050" y="8410575"/>
            <a:ext cx="4010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оказывающих юридическую помощь по теме выбранного вида контроля (надзора)</a:t>
            </a:r>
            <a:endParaRPr lang="en-US" sz="2100" dirty="0"/>
          </a:p>
        </p:txBody>
      </p:sp>
      <p:sp>
        <p:nvSpPr>
          <p:cNvPr id="20" name="Text 10"/>
          <p:cNvSpPr/>
          <p:nvPr/>
        </p:nvSpPr>
        <p:spPr>
          <a:xfrm>
            <a:off x="7600950" y="6729413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3600" dirty="0"/>
          </a:p>
        </p:txBody>
      </p:sp>
      <p:sp>
        <p:nvSpPr>
          <p:cNvPr id="21" name="Text 11"/>
          <p:cNvSpPr/>
          <p:nvPr/>
        </p:nvSpPr>
        <p:spPr>
          <a:xfrm>
            <a:off x="8220075" y="6715125"/>
            <a:ext cx="418147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Полная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</a:t>
            </a:r>
            <a:r>
              <a:rPr lang="en-US" sz="30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информация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о консалтинговых компаниях и КНО</a:t>
            </a:r>
            <a:endParaRPr lang="en-US" sz="3000" dirty="0"/>
          </a:p>
        </p:txBody>
      </p:sp>
      <p:sp>
        <p:nvSpPr>
          <p:cNvPr id="22" name="Text 12"/>
          <p:cNvSpPr/>
          <p:nvPr/>
        </p:nvSpPr>
        <p:spPr>
          <a:xfrm>
            <a:off x="8220075" y="8410575"/>
            <a:ext cx="43434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контактная информация, возможность записаться на прием, перечень услуг и др.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16964025" y="9496425"/>
            <a:ext cx="2952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endParaRPr lang="en-US" sz="2400" dirty="0"/>
          </a:p>
        </p:txBody>
      </p:sp>
      <p:sp>
        <p:nvSpPr>
          <p:cNvPr id="24" name="Text 14"/>
          <p:cNvSpPr/>
          <p:nvPr/>
        </p:nvSpPr>
        <p:spPr>
          <a:xfrm>
            <a:off x="16964025" y="9496425"/>
            <a:ext cx="380078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44175" y="3038475"/>
            <a:ext cx="6638925" cy="65341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4900" y="2333625"/>
            <a:ext cx="4552950" cy="34956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29025" y="3038475"/>
            <a:ext cx="6629400" cy="65341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123950" y="733425"/>
            <a:ext cx="63531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4 ЧАСТЬ: ЦЕНТР КОНСУЛЬТАЦИЙ. ПРИНЦИПЫ РАБОТЫ</a:t>
            </a:r>
            <a:endParaRPr lang="en-US" sz="1800" dirty="0"/>
          </a:p>
        </p:txBody>
      </p:sp>
      <p:sp>
        <p:nvSpPr>
          <p:cNvPr id="8" name="Text 1"/>
          <p:cNvSpPr/>
          <p:nvPr/>
        </p:nvSpPr>
        <p:spPr>
          <a:xfrm>
            <a:off x="16964024" y="9496425"/>
            <a:ext cx="4095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/>
          <p:nvPr/>
        </p:nvSpPr>
        <p:spPr>
          <a:xfrm>
            <a:off x="10944225" y="3419475"/>
            <a:ext cx="47625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Личный кабинет для бизнеса</a:t>
            </a:r>
            <a:endParaRPr lang="en-US" sz="3300" dirty="0"/>
          </a:p>
        </p:txBody>
      </p:sp>
      <p:sp>
        <p:nvSpPr>
          <p:cNvPr id="10" name="Text 3"/>
          <p:cNvSpPr/>
          <p:nvPr/>
        </p:nvSpPr>
        <p:spPr>
          <a:xfrm>
            <a:off x="10944225" y="4772025"/>
            <a:ext cx="47148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У каждого предпринимателя есть личный кабинет с аналогичным функционалом и возможностями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10944225" y="6810375"/>
            <a:ext cx="47625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Прозрачность оценок</a:t>
            </a:r>
            <a:endParaRPr lang="en-US" sz="3300" dirty="0"/>
          </a:p>
        </p:txBody>
      </p:sp>
      <p:sp>
        <p:nvSpPr>
          <p:cNvPr id="12" name="Text 5"/>
          <p:cNvSpPr/>
          <p:nvPr/>
        </p:nvSpPr>
        <p:spPr>
          <a:xfrm>
            <a:off x="10944225" y="7600950"/>
            <a:ext cx="588645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Все оценки КНО, юр. организаций и предпринимателей открыты и доступны для просмотра любому пользователю, что помогает при выборе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4410075" y="3419475"/>
            <a:ext cx="4981575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Личный кабинет для КНО и юр.организации</a:t>
            </a:r>
            <a:endParaRPr lang="en-US" sz="3300" dirty="0"/>
          </a:p>
        </p:txBody>
      </p:sp>
      <p:sp>
        <p:nvSpPr>
          <p:cNvPr id="14" name="Text 7"/>
          <p:cNvSpPr/>
          <p:nvPr/>
        </p:nvSpPr>
        <p:spPr>
          <a:xfrm>
            <a:off x="4410075" y="4772025"/>
            <a:ext cx="4981575" cy="434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где можно разместить информацию о  деятельности и чем организация может помочь бизнесу в рамках КНД. </a:t>
            </a:r>
            <a:r>
              <a:t/>
            </a:r>
            <a:br/>
            <a:r>
              <a:t/>
            </a:r>
            <a:br/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 личном кабинете можно принимать заявки на консультации и оказывать онлайн консультации в виде сообщений. </a:t>
            </a:r>
            <a:r>
              <a:t/>
            </a:r>
            <a:br/>
            <a:r>
              <a:t/>
            </a:r>
            <a:br/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Есть возможность поставить оценку любому предпринимателю, который обратился за услугами.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7750" y="3571875"/>
            <a:ext cx="16192500" cy="6096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123950" y="733425"/>
            <a:ext cx="84105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5 ЧАСТЬ: ПРЕИМУЩЕСТВА И ПЕРСПЕКТИВЫ ИСПОЛЬЗОВАНИЯ ПОРТАЛА</a:t>
            </a:r>
            <a:endParaRPr lang="en-US" sz="1800" dirty="0"/>
          </a:p>
        </p:txBody>
      </p:sp>
      <p:sp>
        <p:nvSpPr>
          <p:cNvPr id="6" name="Text 1"/>
          <p:cNvSpPr/>
          <p:nvPr/>
        </p:nvSpPr>
        <p:spPr>
          <a:xfrm>
            <a:off x="1123950" y="2266950"/>
            <a:ext cx="8772525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3300" b="1" dirty="0">
                <a:solidFill>
                  <a:srgbClr val="E44934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Рост эффективности взаимодействия</a:t>
            </a:r>
            <a:r>
              <a:rPr lang="en-US" sz="33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бизнеса с гос. органами</a:t>
            </a:r>
            <a:endParaRPr lang="en-US" sz="3300" dirty="0"/>
          </a:p>
        </p:txBody>
      </p:sp>
      <p:sp>
        <p:nvSpPr>
          <p:cNvPr id="7" name="Text 2"/>
          <p:cNvSpPr/>
          <p:nvPr/>
        </p:nvSpPr>
        <p:spPr>
          <a:xfrm>
            <a:off x="1447800" y="395287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Снижение </a:t>
            </a:r>
            <a:r>
              <a:t/>
            </a:r>
            <a:br/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обращений в 3 РАЗА</a:t>
            </a: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1447800" y="4905375"/>
            <a:ext cx="31432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снижение количества обращений бизнеса в гос. органы (в т.ч. КНО) и времени проведения консультаций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524500" y="395287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Увеличение % 
предупреждений от  числа наказаний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5524500" y="5267325"/>
            <a:ext cx="31432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Повысит вероятность увеличения доли предупреждений от общего числа наказаний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9601200" y="395287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Рост рейтинга</a:t>
            </a:r>
            <a:r>
              <a:t/>
            </a:r>
            <a:br/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национального инвестирования АСИ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9601200" y="5267325"/>
            <a:ext cx="31432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снизить время реагирования на отрицательную обратную связь от бизнеса на проведенные КНМ и принять своевременные решения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13677900" y="395287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Повышение вовлеченности сотрудников КНО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13677900" y="5267325"/>
            <a:ext cx="31432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 процесс формирования более ответственного отношения к бизнесу и его проблемам за счет внедрения открытых рейтингов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447800" y="705802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Увеличение % 
профилактических мероприятий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1447800" y="8372475"/>
            <a:ext cx="31432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от общего числа кнм. за счет информирования, самообследования и консультирования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5524500" y="705802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Снижение необоснованной критики КНО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5524500" y="8372475"/>
            <a:ext cx="31432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Снижение количества необоснованной критики в адрес КНО со стороны бизнеса, при помощи инструмента, позволяющего быстро реагировать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9601200" y="7058025"/>
            <a:ext cx="33623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Партнерское и «сервисное» отношение</a:t>
            </a:r>
            <a:endParaRPr lang="en-US" sz="2100" dirty="0"/>
          </a:p>
        </p:txBody>
      </p:sp>
      <p:sp>
        <p:nvSpPr>
          <p:cNvPr id="20" name="Text 15"/>
          <p:cNvSpPr/>
          <p:nvPr/>
        </p:nvSpPr>
        <p:spPr>
          <a:xfrm>
            <a:off x="9601200" y="8372475"/>
            <a:ext cx="31432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Переход КНД на принцип партнерского и «сервисного» отношения к бизнесу. Снижение административной нагрузки </a:t>
            </a:r>
            <a:r>
              <a:t/>
            </a:r>
            <a:br/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на бизнес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13677900" y="705802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Высвобождение времени сотрудников</a:t>
            </a:r>
            <a:endParaRPr lang="en-US" sz="2100" dirty="0"/>
          </a:p>
        </p:txBody>
      </p:sp>
      <p:sp>
        <p:nvSpPr>
          <p:cNvPr id="22" name="Text 17"/>
          <p:cNvSpPr/>
          <p:nvPr/>
        </p:nvSpPr>
        <p:spPr>
          <a:xfrm>
            <a:off x="13677900" y="8010525"/>
            <a:ext cx="31432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Высвобождение времени сотрудников ОИВ за счет внедрения процедуры самообследований и повышения уровня информированности предпринимателей.</a:t>
            </a:r>
            <a:r>
              <a:t/>
            </a:r>
            <a:br/>
            <a:r>
              <a:rPr lang="en-US" sz="12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До 80% времени сотрудники ОИВ тратят на консультации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16964024" y="9496425"/>
            <a:ext cx="468569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7750" y="3571875"/>
            <a:ext cx="16192500" cy="6096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123950" y="733425"/>
            <a:ext cx="84105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5 ЧАСТЬ: ПРЕИМУЩЕСТВА И ПЕРСПЕКТИВЫ ИСПОЛЬЗОВАНИЯ ПОРТАЛА</a:t>
            </a:r>
            <a:endParaRPr lang="en-US" sz="1800" dirty="0"/>
          </a:p>
        </p:txBody>
      </p:sp>
      <p:sp>
        <p:nvSpPr>
          <p:cNvPr id="6" name="Text 1"/>
          <p:cNvSpPr/>
          <p:nvPr/>
        </p:nvSpPr>
        <p:spPr>
          <a:xfrm>
            <a:off x="1123950" y="2228850"/>
            <a:ext cx="8772525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r>
              <a:rPr lang="en-US" sz="33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Стандартизация работы КНО</a:t>
            </a:r>
            <a:endParaRPr lang="en-US" sz="3300" dirty="0"/>
          </a:p>
        </p:txBody>
      </p:sp>
      <p:sp>
        <p:nvSpPr>
          <p:cNvPr id="7" name="Text 2"/>
          <p:cNvSpPr/>
          <p:nvPr/>
        </p:nvSpPr>
        <p:spPr>
          <a:xfrm>
            <a:off x="1447800" y="395287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Региональный рейтинг органов КНД</a:t>
            </a: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1447800" y="4905375"/>
            <a:ext cx="31432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Внедрение регионального рейтинга оценки работы органов КНД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524500" y="395287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Единая информационная система КНД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5524500" y="5267325"/>
            <a:ext cx="31432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Единая система, содержащая всю полезную информацию по КНД в регионе.</a:t>
            </a:r>
            <a:r>
              <a:t/>
            </a:r>
            <a:br/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Постоянно обновляемые базы полезных знаний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9601200" y="395287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Единая система для оценки сотрудников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9601200" y="4905375"/>
            <a:ext cx="314325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Создание единой системы для оценки работы сотрудников органов КНД представителями бизнеса. Возможность для руководителей оперативно реагировать на оценку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13677900" y="3952875"/>
            <a:ext cx="3143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Независимый аналитический мониторинг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13677900" y="5267325"/>
            <a:ext cx="314325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Получать в реальном времени независимый аналитический мониторинг проблемных точек в работе КНО с точки зрения административного давления на бизнес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447800" y="7058025"/>
            <a:ext cx="33623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Информационная база
для бизнеса от КНО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1447800" y="8010525"/>
            <a:ext cx="31432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Базы типовых нарушений, НПА, типовых вопросов и ответов, сценарии для самообследования, перечень документов, запрашиваемых в ходе проверок, база КНО и видов контроля, статистическая информация и т.д.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5524500" y="7058025"/>
            <a:ext cx="314325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Предупреждение нарушений обязательных требований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5524500" y="8734425"/>
            <a:ext cx="31432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Создание эффективной системы оповещения об изменениях в НПА, прозрачность и доступность информации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9601200" y="705802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Обратная связь от бизнеса</a:t>
            </a:r>
            <a:endParaRPr lang="en-US" sz="2100" dirty="0"/>
          </a:p>
        </p:txBody>
      </p:sp>
      <p:sp>
        <p:nvSpPr>
          <p:cNvPr id="20" name="Text 15"/>
          <p:cNvSpPr/>
          <p:nvPr/>
        </p:nvSpPr>
        <p:spPr>
          <a:xfrm>
            <a:off x="9601200" y="8010525"/>
            <a:ext cx="31432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Получать обратную связь от бизнеса в цифровом виде по электронным каналам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13677900" y="7058025"/>
            <a:ext cx="31432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Онлайн-подача
обращений и жалоб</a:t>
            </a:r>
            <a:endParaRPr lang="en-US" sz="2100" dirty="0"/>
          </a:p>
        </p:txBody>
      </p:sp>
      <p:sp>
        <p:nvSpPr>
          <p:cNvPr id="22" name="Text 17"/>
          <p:cNvSpPr/>
          <p:nvPr/>
        </p:nvSpPr>
        <p:spPr>
          <a:xfrm>
            <a:off x="13677900" y="8010525"/>
            <a:ext cx="31432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2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Подача обращений и жалоб на действия и бездействия КНО через личный кабинет в веб-сервисе или мобильном приложении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16964025" y="9496425"/>
            <a:ext cx="43907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1</a:t>
            </a:r>
            <a:r>
              <a:rPr lang="ru-RU" sz="2400" dirty="0">
                <a:solidFill>
                  <a:srgbClr val="0B0911"/>
                </a:solidFill>
                <a:latin typeface="Circe Regular" pitchFamily="34" charset="0"/>
                <a:ea typeface="Circe Regular" pitchFamily="34" charset="-122"/>
                <a:cs typeface="Circe Regular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43000" y="1771650"/>
            <a:ext cx="16002000" cy="12287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43000" y="3495675"/>
            <a:ext cx="15973425" cy="5905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123950" y="1771650"/>
            <a:ext cx="448627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Цели портала</a:t>
            </a:r>
            <a:endParaRPr lang="en-US" sz="5100" dirty="0"/>
          </a:p>
        </p:txBody>
      </p:sp>
      <p:sp>
        <p:nvSpPr>
          <p:cNvPr id="6" name="Text 1"/>
          <p:cNvSpPr/>
          <p:nvPr/>
        </p:nvSpPr>
        <p:spPr>
          <a:xfrm>
            <a:off x="1123950" y="72390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 ЧАСТЬ: О ПРОЕКТЕ</a:t>
            </a:r>
            <a:endParaRPr lang="en-US" sz="1800" dirty="0"/>
          </a:p>
        </p:txBody>
      </p:sp>
      <p:sp>
        <p:nvSpPr>
          <p:cNvPr id="7" name="Text 2"/>
          <p:cNvSpPr/>
          <p:nvPr/>
        </p:nvSpPr>
        <p:spPr>
          <a:xfrm>
            <a:off x="16964025" y="9496425"/>
            <a:ext cx="1905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/>
              <a:t>2</a:t>
            </a:r>
            <a:endParaRPr lang="en-US" sz="2400" dirty="0"/>
          </a:p>
        </p:txBody>
      </p:sp>
      <p:sp>
        <p:nvSpPr>
          <p:cNvPr id="8" name="Text 3"/>
          <p:cNvSpPr/>
          <p:nvPr/>
        </p:nvSpPr>
        <p:spPr>
          <a:xfrm>
            <a:off x="1123950" y="3495675"/>
            <a:ext cx="47053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Повышение прозрачности</a:t>
            </a:r>
            <a:endParaRPr lang="en-US" sz="3000" dirty="0"/>
          </a:p>
        </p:txBody>
      </p:sp>
      <p:sp>
        <p:nvSpPr>
          <p:cNvPr id="9" name="Text 4"/>
          <p:cNvSpPr/>
          <p:nvPr/>
        </p:nvSpPr>
        <p:spPr>
          <a:xfrm>
            <a:off x="1123950" y="4676775"/>
            <a:ext cx="47053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результатов работы КНО за счет визуализации данных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1123950" y="7029450"/>
            <a:ext cx="47053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Улучшение </a:t>
            </a:r>
            <a:r>
              <a:t/>
            </a:r>
            <a:br/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отношений и доверия</a:t>
            </a:r>
            <a:endParaRPr lang="en-US" sz="3000" dirty="0"/>
          </a:p>
        </p:txBody>
      </p:sp>
      <p:sp>
        <p:nvSpPr>
          <p:cNvPr id="11" name="Text 6"/>
          <p:cNvSpPr/>
          <p:nvPr/>
        </p:nvSpPr>
        <p:spPr>
          <a:xfrm>
            <a:off x="1123950" y="8210550"/>
            <a:ext cx="42576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представителей бизнеса к работе КНО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6762750" y="3495675"/>
            <a:ext cx="470535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Создание удобного
инструмента реагирования</a:t>
            </a:r>
            <a:endParaRPr lang="en-US" sz="3000" dirty="0"/>
          </a:p>
        </p:txBody>
      </p:sp>
      <p:sp>
        <p:nvSpPr>
          <p:cNvPr id="13" name="Text 8"/>
          <p:cNvSpPr/>
          <p:nvPr/>
        </p:nvSpPr>
        <p:spPr>
          <a:xfrm>
            <a:off x="6762750" y="5191125"/>
            <a:ext cx="44767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на необоснованную критику со стороны бизнеса и организаций по защите прав предпринимателей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6762750" y="7029450"/>
            <a:ext cx="47053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Внедрение регионального рейтинга</a:t>
            </a:r>
            <a:endParaRPr lang="en-US" sz="3000" dirty="0"/>
          </a:p>
        </p:txBody>
      </p:sp>
      <p:sp>
        <p:nvSpPr>
          <p:cNvPr id="15" name="Text 10"/>
          <p:cNvSpPr/>
          <p:nvPr/>
        </p:nvSpPr>
        <p:spPr>
          <a:xfrm>
            <a:off x="6762750" y="8210550"/>
            <a:ext cx="44767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оценки работы органов КНО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12401550" y="3495675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Повышение ответственности</a:t>
            </a:r>
            <a:endParaRPr lang="en-US" sz="3000" dirty="0"/>
          </a:p>
        </p:txBody>
      </p:sp>
      <p:sp>
        <p:nvSpPr>
          <p:cNvPr id="17" name="Text 12"/>
          <p:cNvSpPr/>
          <p:nvPr/>
        </p:nvSpPr>
        <p:spPr>
          <a:xfrm>
            <a:off x="12401550" y="4676775"/>
            <a:ext cx="4010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сотрудников КНО за счет доступности информации о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их работе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12401550" y="7029450"/>
            <a:ext cx="418147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Снижение административного
давления</a:t>
            </a:r>
            <a:endParaRPr lang="en-US" sz="3000" dirty="0"/>
          </a:p>
        </p:txBody>
      </p:sp>
      <p:sp>
        <p:nvSpPr>
          <p:cNvPr id="19" name="Text 14"/>
          <p:cNvSpPr/>
          <p:nvPr/>
        </p:nvSpPr>
        <p:spPr>
          <a:xfrm>
            <a:off x="12401550" y="8724900"/>
            <a:ext cx="425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на бизнес</a:t>
            </a:r>
            <a:endParaRPr lang="en-US" sz="2100" dirty="0"/>
          </a:p>
        </p:txBody>
      </p:sp>
      <p:sp>
        <p:nvSpPr>
          <p:cNvPr id="20" name="Text 15"/>
          <p:cNvSpPr/>
          <p:nvPr/>
        </p:nvSpPr>
        <p:spPr>
          <a:xfrm>
            <a:off x="1181100" y="9715500"/>
            <a:ext cx="4581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*КНО 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— контрольно-надзорные органы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900" y="3857625"/>
            <a:ext cx="5286375" cy="53435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5575" y="3857625"/>
            <a:ext cx="5286375" cy="53435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06250" y="3857625"/>
            <a:ext cx="5286375" cy="53435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143000" y="1771650"/>
            <a:ext cx="16002000" cy="12287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123950" y="72390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 ЧАСТЬ: О ПРОЕКТЕ</a:t>
            </a:r>
            <a:endParaRPr lang="en-US" sz="1800" dirty="0"/>
          </a:p>
        </p:txBody>
      </p:sp>
      <p:sp>
        <p:nvSpPr>
          <p:cNvPr id="8" name="Text 1"/>
          <p:cNvSpPr/>
          <p:nvPr/>
        </p:nvSpPr>
        <p:spPr>
          <a:xfrm>
            <a:off x="16964025" y="9496425"/>
            <a:ext cx="1905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rgbClr val="0B0911"/>
                </a:solidFill>
                <a:ea typeface="Circe Regular" pitchFamily="34" charset="-122"/>
              </a:rPr>
              <a:t>3</a:t>
            </a:r>
            <a:endParaRPr lang="en-US" sz="2400" dirty="0"/>
          </a:p>
        </p:txBody>
      </p:sp>
      <p:sp>
        <p:nvSpPr>
          <p:cNvPr id="9" name="Text 2"/>
          <p:cNvSpPr/>
          <p:nvPr/>
        </p:nvSpPr>
        <p:spPr>
          <a:xfrm>
            <a:off x="1504950" y="4238625"/>
            <a:ext cx="4467225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8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Единая система</a:t>
            </a:r>
            <a:endParaRPr lang="en-US" sz="2850" dirty="0"/>
          </a:p>
        </p:txBody>
      </p:sp>
      <p:sp>
        <p:nvSpPr>
          <p:cNvPr id="10" name="Text 3"/>
          <p:cNvSpPr/>
          <p:nvPr/>
        </p:nvSpPr>
        <p:spPr>
          <a:xfrm>
            <a:off x="1504950" y="4953000"/>
            <a:ext cx="44672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Создать единую систему для оценки работы сотрудников КНО представителями бизнеса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6905625" y="4238625"/>
            <a:ext cx="4467225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8"/>
              </a:lnSpc>
              <a:buNone/>
            </a:pPr>
            <a:r>
              <a:rPr lang="en-US" sz="285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Оперативная </a:t>
            </a:r>
            <a:r>
              <a:t/>
            </a:r>
            <a:br/>
            <a:r>
              <a:rPr lang="en-US" sz="285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реакция на оценки бизнеса КНО</a:t>
            </a:r>
            <a:endParaRPr lang="en-US" sz="2850" dirty="0"/>
          </a:p>
        </p:txBody>
      </p:sp>
      <p:sp>
        <p:nvSpPr>
          <p:cNvPr id="12" name="Text 5"/>
          <p:cNvSpPr/>
          <p:nvPr/>
        </p:nvSpPr>
        <p:spPr>
          <a:xfrm>
            <a:off x="6905625" y="5924550"/>
            <a:ext cx="446722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Предоставить руководителям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КНО оперативно реагировать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на оценку работы своих сотрудников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представителями бизнеса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12306300" y="4238625"/>
            <a:ext cx="4467225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8"/>
              </a:lnSpc>
              <a:buNone/>
            </a:pPr>
            <a:r>
              <a:rPr lang="en-US" sz="2850" dirty="0">
                <a:solidFill>
                  <a:srgbClr val="0B0911"/>
                </a:solidFill>
                <a:latin typeface="Manrope ExtraBold" pitchFamily="34" charset="0"/>
                <a:ea typeface="Manrope ExtraBold" pitchFamily="34" charset="-122"/>
                <a:cs typeface="Manrope ExtraBold" pitchFamily="34" charset="-120"/>
              </a:rPr>
              <a:t>Независимый аналитический мониторинг проблемных точек</a:t>
            </a:r>
            <a:endParaRPr lang="en-US" sz="2850" dirty="0"/>
          </a:p>
        </p:txBody>
      </p:sp>
      <p:sp>
        <p:nvSpPr>
          <p:cNvPr id="14" name="Text 7"/>
          <p:cNvSpPr/>
          <p:nvPr/>
        </p:nvSpPr>
        <p:spPr>
          <a:xfrm>
            <a:off x="12306300" y="6410325"/>
            <a:ext cx="44672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Получать в реальном времени мониторинг в работе КНО с точки зрения административного давления на бизнес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123950" y="1771650"/>
            <a:ext cx="5162550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Задачи портала</a:t>
            </a:r>
            <a:endParaRPr lang="en-US" sz="5100" dirty="0"/>
          </a:p>
        </p:txBody>
      </p:sp>
      <p:sp>
        <p:nvSpPr>
          <p:cNvPr id="16" name="Text 9"/>
          <p:cNvSpPr/>
          <p:nvPr/>
        </p:nvSpPr>
        <p:spPr>
          <a:xfrm>
            <a:off x="1181100" y="9715500"/>
            <a:ext cx="4581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*КНО 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— контрольно-надзорные органы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228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3324225"/>
            <a:ext cx="2838450" cy="28384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505075" y="4295775"/>
            <a:ext cx="3895725" cy="12763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676400" y="6762750"/>
            <a:ext cx="2476500" cy="2476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2800350" y="7743825"/>
            <a:ext cx="4133850" cy="12763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486525" y="4295775"/>
            <a:ext cx="2981325" cy="29813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201025" y="5715000"/>
            <a:ext cx="3152775" cy="1276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697075" y="3324225"/>
            <a:ext cx="2447925" cy="24479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4573250" y="6648450"/>
            <a:ext cx="2447925" cy="24479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2201525" y="4629150"/>
            <a:ext cx="3324225" cy="1447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506075" y="8086725"/>
            <a:ext cx="4724400" cy="1447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10163175" y="8039100"/>
            <a:ext cx="847725" cy="847725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1123950" y="72390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 ЧАСТЬ: О ПРОЕКТЕ</a:t>
            </a:r>
            <a:endParaRPr lang="en-US" sz="1800" dirty="0"/>
          </a:p>
        </p:txBody>
      </p:sp>
      <p:sp>
        <p:nvSpPr>
          <p:cNvPr id="16" name="Text 1"/>
          <p:cNvSpPr/>
          <p:nvPr/>
        </p:nvSpPr>
        <p:spPr>
          <a:xfrm>
            <a:off x="16964025" y="9496425"/>
            <a:ext cx="1809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/>
              <a:t>4</a:t>
            </a:r>
            <a:endParaRPr lang="en-US" sz="2400" dirty="0"/>
          </a:p>
        </p:txBody>
      </p:sp>
      <p:sp>
        <p:nvSpPr>
          <p:cNvPr id="17" name="Text 2"/>
          <p:cNvSpPr/>
          <p:nvPr/>
        </p:nvSpPr>
        <p:spPr>
          <a:xfrm>
            <a:off x="1123950" y="1771650"/>
            <a:ext cx="6486218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 err="1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Сервисы</a:t>
            </a:r>
            <a:r>
              <a:rPr lang="ru-RU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</a:t>
            </a:r>
            <a:r>
              <a:rPr lang="en-US" sz="5100" b="1" dirty="0" err="1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Портала</a:t>
            </a:r>
            <a:endParaRPr lang="en-US" sz="5100" dirty="0"/>
          </a:p>
        </p:txBody>
      </p:sp>
      <p:sp>
        <p:nvSpPr>
          <p:cNvPr id="18" name="Text 3"/>
          <p:cNvSpPr/>
          <p:nvPr/>
        </p:nvSpPr>
        <p:spPr>
          <a:xfrm>
            <a:off x="2714625" y="4524375"/>
            <a:ext cx="34290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Информационный портал</a:t>
            </a:r>
            <a:endParaRPr lang="en-US" sz="2400" dirty="0"/>
          </a:p>
        </p:txBody>
      </p:sp>
      <p:sp>
        <p:nvSpPr>
          <p:cNvPr id="19" name="Text 4"/>
          <p:cNvSpPr/>
          <p:nvPr/>
        </p:nvSpPr>
        <p:spPr>
          <a:xfrm>
            <a:off x="3009900" y="7972425"/>
            <a:ext cx="368617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Региональный рейтинг </a:t>
            </a:r>
            <a:r>
              <a:t/>
            </a:r>
            <a:br/>
            <a:r>
              <a:rPr lang="en-US" sz="2400" dirty="0">
                <a:solidFill>
                  <a:srgbClr val="FFFFF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(оценки КНО и бизнеса)</a:t>
            </a:r>
            <a:endParaRPr lang="en-US" sz="2400" dirty="0"/>
          </a:p>
        </p:txBody>
      </p:sp>
      <p:sp>
        <p:nvSpPr>
          <p:cNvPr id="20" name="Text 5"/>
          <p:cNvSpPr/>
          <p:nvPr/>
        </p:nvSpPr>
        <p:spPr>
          <a:xfrm>
            <a:off x="8410575" y="5943600"/>
            <a:ext cx="29432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Цифровой центр
консультаций</a:t>
            </a:r>
            <a:endParaRPr lang="en-US" sz="2400" dirty="0"/>
          </a:p>
        </p:txBody>
      </p:sp>
      <p:sp>
        <p:nvSpPr>
          <p:cNvPr id="21" name="Text 6"/>
          <p:cNvSpPr/>
          <p:nvPr/>
        </p:nvSpPr>
        <p:spPr>
          <a:xfrm>
            <a:off x="12496800" y="4924425"/>
            <a:ext cx="29432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en-US" sz="24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Мобильное 
приложение</a:t>
            </a:r>
            <a:endParaRPr lang="en-US" sz="2400" dirty="0"/>
          </a:p>
        </p:txBody>
      </p:sp>
      <p:sp>
        <p:nvSpPr>
          <p:cNvPr id="22" name="Text 7"/>
          <p:cNvSpPr/>
          <p:nvPr/>
        </p:nvSpPr>
        <p:spPr>
          <a:xfrm>
            <a:off x="10801350" y="8382000"/>
            <a:ext cx="43434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  </a:t>
            </a:r>
            <a:r>
              <a:rPr lang="en-US" sz="24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Подключаемый</a:t>
            </a:r>
            <a:r>
              <a:rPr lang="en-US" sz="24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модуль «Электронный инспектор»</a:t>
            </a:r>
            <a:endParaRPr lang="en-US" sz="2400" dirty="0"/>
          </a:p>
        </p:txBody>
      </p:sp>
      <p:sp>
        <p:nvSpPr>
          <p:cNvPr id="23" name="Text 8"/>
          <p:cNvSpPr/>
          <p:nvPr/>
        </p:nvSpPr>
        <p:spPr>
          <a:xfrm>
            <a:off x="1181100" y="9715500"/>
            <a:ext cx="4581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*КНО 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— контрольно-надзорные органы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228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91250" y="-12526"/>
            <a:ext cx="1209675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143000" y="4543425"/>
            <a:ext cx="8286750" cy="50387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23950" y="733425"/>
            <a:ext cx="59817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 ЧАСТЬ: ИНФОРМАЦИОННЫЙ ПОРТАЛ. О СЕРВИСЕ</a:t>
            </a:r>
            <a:endParaRPr lang="en-US" sz="1800" dirty="0"/>
          </a:p>
        </p:txBody>
      </p:sp>
      <p:sp>
        <p:nvSpPr>
          <p:cNvPr id="7" name="Text 1"/>
          <p:cNvSpPr/>
          <p:nvPr/>
        </p:nvSpPr>
        <p:spPr>
          <a:xfrm>
            <a:off x="16964025" y="9496425"/>
            <a:ext cx="1905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/>
              <a:t>5</a:t>
            </a:r>
            <a:endParaRPr lang="en-US" sz="2400" dirty="0"/>
          </a:p>
        </p:txBody>
      </p:sp>
      <p:sp>
        <p:nvSpPr>
          <p:cNvPr id="8" name="Text 2"/>
          <p:cNvSpPr/>
          <p:nvPr/>
        </p:nvSpPr>
        <p:spPr>
          <a:xfrm>
            <a:off x="1123949" y="1771650"/>
            <a:ext cx="8668979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 err="1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Информационный</a:t>
            </a:r>
            <a:r>
              <a:rPr lang="en-US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</a:t>
            </a:r>
            <a:r>
              <a:rPr lang="en-US" sz="5100" b="1" dirty="0" err="1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портал</a:t>
            </a:r>
            <a:endParaRPr lang="en-US" sz="5100" dirty="0"/>
          </a:p>
        </p:txBody>
      </p:sp>
      <p:sp>
        <p:nvSpPr>
          <p:cNvPr id="9" name="Text 3"/>
          <p:cNvSpPr/>
          <p:nvPr/>
        </p:nvSpPr>
        <p:spPr>
          <a:xfrm>
            <a:off x="15563850" y="3779932"/>
            <a:ext cx="33051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r>
              <a:rPr lang="en-US" sz="2209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Все о контрольно-надзорных органах </a:t>
            </a:r>
            <a:r>
              <a:rPr lang="en-US" sz="2209" b="1" dirty="0">
                <a:solidFill>
                  <a:srgbClr val="E44934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Нижегородской области</a:t>
            </a:r>
            <a:endParaRPr lang="en-US" sz="2209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15564791" y="5260635"/>
            <a:ext cx="361761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в одном месте</a:t>
            </a:r>
            <a:endParaRPr lang="en-US" sz="1326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1630025" y="4200815"/>
            <a:ext cx="66675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Онлайн-сервис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15725" y="4333649"/>
            <a:ext cx="107126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для бизнеса и контрольно-надзорных органов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4258925" y="3604563"/>
            <a:ext cx="85380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SF UI Display Bold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 инструменты</a:t>
            </a:r>
            <a:endParaRPr lang="en-US" sz="663" dirty="0"/>
          </a:p>
        </p:txBody>
      </p:sp>
      <p:sp>
        <p:nvSpPr>
          <p:cNvPr id="14" name="Text 8"/>
          <p:cNvSpPr/>
          <p:nvPr/>
        </p:nvSpPr>
        <p:spPr>
          <a:xfrm>
            <a:off x="11753850" y="7139999"/>
            <a:ext cx="236197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777371"/>
                </a:solidFill>
                <a:latin typeface="SF UI Display Regular" pitchFamily="34" charset="0"/>
                <a:ea typeface="SF UI Display Regular" pitchFamily="34" charset="-122"/>
                <a:cs typeface="SF UI Display Regular" pitchFamily="34" charset="-120"/>
              </a:rPr>
              <a:t>Что вы ищете?</a:t>
            </a:r>
            <a:endParaRPr lang="en-US" sz="1326" dirty="0"/>
          </a:p>
        </p:txBody>
      </p:sp>
      <p:sp>
        <p:nvSpPr>
          <p:cNvPr id="15" name="Text 9"/>
          <p:cNvSpPr/>
          <p:nvPr/>
        </p:nvSpPr>
        <p:spPr>
          <a:xfrm>
            <a:off x="1195387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6" name="Text 10"/>
          <p:cNvSpPr/>
          <p:nvPr/>
        </p:nvSpPr>
        <p:spPr>
          <a:xfrm>
            <a:off x="1195387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17" name="Text 11"/>
          <p:cNvSpPr/>
          <p:nvPr/>
        </p:nvSpPr>
        <p:spPr>
          <a:xfrm>
            <a:off x="1483042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8" name="Text 12"/>
          <p:cNvSpPr/>
          <p:nvPr/>
        </p:nvSpPr>
        <p:spPr>
          <a:xfrm>
            <a:off x="1483042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19" name="Text 13"/>
          <p:cNvSpPr/>
          <p:nvPr/>
        </p:nvSpPr>
        <p:spPr>
          <a:xfrm>
            <a:off x="17697450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20" name="Text 14"/>
          <p:cNvSpPr/>
          <p:nvPr/>
        </p:nvSpPr>
        <p:spPr>
          <a:xfrm>
            <a:off x="17697450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21" name="Text 15"/>
          <p:cNvSpPr/>
          <p:nvPr/>
        </p:nvSpPr>
        <p:spPr>
          <a:xfrm>
            <a:off x="11249025" y="8002824"/>
            <a:ext cx="6732711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endParaRPr lang="en-US" sz="2209" dirty="0"/>
          </a:p>
        </p:txBody>
      </p:sp>
      <p:sp>
        <p:nvSpPr>
          <p:cNvPr id="22" name="Text 16"/>
          <p:cNvSpPr/>
          <p:nvPr/>
        </p:nvSpPr>
        <p:spPr>
          <a:xfrm>
            <a:off x="17373600" y="2092885"/>
            <a:ext cx="990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Администрирование</a:t>
            </a:r>
            <a:endParaRPr lang="en-US" sz="773" dirty="0"/>
          </a:p>
        </p:txBody>
      </p:sp>
      <p:sp>
        <p:nvSpPr>
          <p:cNvPr id="23" name="Text 17"/>
          <p:cNvSpPr/>
          <p:nvPr/>
        </p:nvSpPr>
        <p:spPr>
          <a:xfrm>
            <a:off x="12696825" y="2089378"/>
            <a:ext cx="1219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E44934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Информационный портал</a:t>
            </a:r>
            <a:endParaRPr lang="en-US" sz="773" dirty="0"/>
          </a:p>
        </p:txBody>
      </p:sp>
      <p:sp>
        <p:nvSpPr>
          <p:cNvPr id="24" name="Text 18"/>
          <p:cNvSpPr/>
          <p:nvPr/>
        </p:nvSpPr>
        <p:spPr>
          <a:xfrm>
            <a:off x="14116050" y="2089378"/>
            <a:ext cx="9810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Центр консультаций</a:t>
            </a:r>
            <a:endParaRPr lang="en-US" sz="773" dirty="0"/>
          </a:p>
        </p:txBody>
      </p:sp>
      <p:sp>
        <p:nvSpPr>
          <p:cNvPr id="25" name="Text 19"/>
          <p:cNvSpPr/>
          <p:nvPr/>
        </p:nvSpPr>
        <p:spPr>
          <a:xfrm>
            <a:off x="15306675" y="2089378"/>
            <a:ext cx="10572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Прозрачный контроль</a:t>
            </a:r>
            <a:endParaRPr lang="en-US" sz="773" dirty="0"/>
          </a:p>
        </p:txBody>
      </p:sp>
      <p:sp>
        <p:nvSpPr>
          <p:cNvPr id="26" name="Text 20"/>
          <p:cNvSpPr/>
          <p:nvPr/>
        </p:nvSpPr>
        <p:spPr>
          <a:xfrm>
            <a:off x="12687300" y="2503249"/>
            <a:ext cx="2381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КНО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13220700" y="2503249"/>
            <a:ext cx="76200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Виды контроля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14268450" y="2503249"/>
            <a:ext cx="6572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Информация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15354300" y="2503249"/>
            <a:ext cx="120967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 инструменты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16849725" y="2503249"/>
            <a:ext cx="4286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Новости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1123950" y="4543425"/>
            <a:ext cx="27146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Цели и задачи</a:t>
            </a:r>
            <a:endParaRPr lang="en-US" sz="3000" dirty="0"/>
          </a:p>
        </p:txBody>
      </p:sp>
      <p:sp>
        <p:nvSpPr>
          <p:cNvPr id="32" name="Text 26"/>
          <p:cNvSpPr/>
          <p:nvPr/>
        </p:nvSpPr>
        <p:spPr>
          <a:xfrm>
            <a:off x="1352550" y="566737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беспечить поддержку бизнеса 24/7 и предоставить всю необходимую информацию в одном месте</a:t>
            </a:r>
            <a:endParaRPr lang="en-US" sz="1500" dirty="0"/>
          </a:p>
        </p:txBody>
      </p:sp>
      <p:sp>
        <p:nvSpPr>
          <p:cNvPr id="33" name="Text 27"/>
          <p:cNvSpPr/>
          <p:nvPr/>
        </p:nvSpPr>
        <p:spPr>
          <a:xfrm>
            <a:off x="5610225" y="566737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Увеличить количество ПМ и проконтролировать эффективность КНМ</a:t>
            </a:r>
            <a:endParaRPr lang="en-US" sz="1500" dirty="0"/>
          </a:p>
        </p:txBody>
      </p:sp>
      <p:sp>
        <p:nvSpPr>
          <p:cNvPr id="34" name="Text 28"/>
          <p:cNvSpPr/>
          <p:nvPr/>
        </p:nvSpPr>
        <p:spPr>
          <a:xfrm>
            <a:off x="1352550" y="7124700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Повысить удовлетворённость бизнеса удобством и понятностью прохождения КНМ</a:t>
            </a:r>
            <a:endParaRPr lang="en-US" sz="1500" dirty="0"/>
          </a:p>
        </p:txBody>
      </p:sp>
      <p:sp>
        <p:nvSpPr>
          <p:cNvPr id="35" name="Text 29"/>
          <p:cNvSpPr/>
          <p:nvPr/>
        </p:nvSpPr>
        <p:spPr>
          <a:xfrm>
            <a:off x="5610225" y="7124700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Повысить % предупреждений нарушений от общего числа наказаний</a:t>
            </a:r>
            <a:endParaRPr lang="en-US" sz="1500" dirty="0"/>
          </a:p>
        </p:txBody>
      </p:sp>
      <p:sp>
        <p:nvSpPr>
          <p:cNvPr id="36" name="Text 30"/>
          <p:cNvSpPr/>
          <p:nvPr/>
        </p:nvSpPr>
        <p:spPr>
          <a:xfrm>
            <a:off x="1352550" y="858202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Повысить эффективность взаимодействия между КНО и бизнесом</a:t>
            </a:r>
            <a:endParaRPr lang="en-US" sz="1500" dirty="0"/>
          </a:p>
        </p:txBody>
      </p:sp>
      <p:sp>
        <p:nvSpPr>
          <p:cNvPr id="37" name="Text 31"/>
          <p:cNvSpPr/>
          <p:nvPr/>
        </p:nvSpPr>
        <p:spPr>
          <a:xfrm>
            <a:off x="5486400" y="8439150"/>
            <a:ext cx="39433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*КНО 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— контрольно-надзорные органы</a:t>
            </a:r>
            <a:endParaRPr lang="en-US" sz="1500" dirty="0"/>
          </a:p>
        </p:txBody>
      </p:sp>
      <p:sp>
        <p:nvSpPr>
          <p:cNvPr id="38" name="Text 32"/>
          <p:cNvSpPr/>
          <p:nvPr/>
        </p:nvSpPr>
        <p:spPr>
          <a:xfrm>
            <a:off x="5486400" y="8886825"/>
            <a:ext cx="39433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*КНМ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 — контрольно-надзорные мероприятия</a:t>
            </a:r>
            <a:endParaRPr lang="en-US" sz="1500" dirty="0"/>
          </a:p>
        </p:txBody>
      </p:sp>
      <p:sp>
        <p:nvSpPr>
          <p:cNvPr id="39" name="Text 33"/>
          <p:cNvSpPr/>
          <p:nvPr/>
        </p:nvSpPr>
        <p:spPr>
          <a:xfrm>
            <a:off x="5486400" y="9591675"/>
            <a:ext cx="39433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*ПМ</a:t>
            </a: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 — профилактические мероприятия</a:t>
            </a:r>
            <a:endParaRPr lang="en-US" sz="1500" dirty="0"/>
          </a:p>
        </p:txBody>
      </p:sp>
      <p:sp>
        <p:nvSpPr>
          <p:cNvPr id="40" name="Text 34"/>
          <p:cNvSpPr/>
          <p:nvPr/>
        </p:nvSpPr>
        <p:spPr>
          <a:xfrm>
            <a:off x="1123950" y="3248025"/>
            <a:ext cx="833437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— сервис, позволяющий просто и быстро знакомиться с различными аспектами контрольной (надзорной) деятельности по всем видам регионального контроля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43000" y="2457450"/>
            <a:ext cx="5210175" cy="2628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43000" y="5848350"/>
            <a:ext cx="5210175" cy="2266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543675" y="2457450"/>
            <a:ext cx="7458075" cy="67246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3306425" y="0"/>
            <a:ext cx="4981575" cy="10287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5049500" y="3238500"/>
            <a:ext cx="2524125" cy="38100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123950" y="733425"/>
            <a:ext cx="63055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 ЧАСТЬ: ИНФОРМАЦИОННЫЙ ПОРТАЛ. ФУНКЦИОНАЛ</a:t>
            </a:r>
            <a:endParaRPr lang="en-US" sz="1800" dirty="0"/>
          </a:p>
        </p:txBody>
      </p:sp>
      <p:sp>
        <p:nvSpPr>
          <p:cNvPr id="10" name="Text 1"/>
          <p:cNvSpPr/>
          <p:nvPr/>
        </p:nvSpPr>
        <p:spPr>
          <a:xfrm>
            <a:off x="17164050" y="9458325"/>
            <a:ext cx="1714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2"/>
          <p:cNvSpPr/>
          <p:nvPr/>
        </p:nvSpPr>
        <p:spPr>
          <a:xfrm>
            <a:off x="1343025" y="2471738"/>
            <a:ext cx="2286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3600" dirty="0"/>
          </a:p>
        </p:txBody>
      </p:sp>
      <p:sp>
        <p:nvSpPr>
          <p:cNvPr id="12" name="Text 3"/>
          <p:cNvSpPr/>
          <p:nvPr/>
        </p:nvSpPr>
        <p:spPr>
          <a:xfrm>
            <a:off x="1924050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ru-RU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Единый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личный кабинет</a:t>
            </a:r>
            <a:endParaRPr lang="en-US" sz="3000" dirty="0"/>
          </a:p>
        </p:txBody>
      </p:sp>
      <p:sp>
        <p:nvSpPr>
          <p:cNvPr id="13" name="Text 4"/>
          <p:cNvSpPr/>
          <p:nvPr/>
        </p:nvSpPr>
        <p:spPr>
          <a:xfrm>
            <a:off x="1924050" y="3638550"/>
            <a:ext cx="40100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Содержание (функционал) личного кабинета зависит от типа пользователя и его прав доступа</a:t>
            </a:r>
            <a:endParaRPr lang="en-US" sz="2100" dirty="0"/>
          </a:p>
        </p:txBody>
      </p:sp>
      <p:sp>
        <p:nvSpPr>
          <p:cNvPr id="14" name="Text 5"/>
          <p:cNvSpPr/>
          <p:nvPr/>
        </p:nvSpPr>
        <p:spPr>
          <a:xfrm>
            <a:off x="1314450" y="5862638"/>
            <a:ext cx="29527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3600" dirty="0"/>
          </a:p>
        </p:txBody>
      </p:sp>
      <p:sp>
        <p:nvSpPr>
          <p:cNvPr id="15" name="Text 6"/>
          <p:cNvSpPr/>
          <p:nvPr/>
        </p:nvSpPr>
        <p:spPr>
          <a:xfrm>
            <a:off x="1924050" y="58483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Перечень КНО
и информация о них</a:t>
            </a:r>
            <a:endParaRPr lang="en-US" sz="3000" dirty="0"/>
          </a:p>
        </p:txBody>
      </p:sp>
      <p:sp>
        <p:nvSpPr>
          <p:cNvPr id="16" name="Text 7"/>
          <p:cNvSpPr/>
          <p:nvPr/>
        </p:nvSpPr>
        <p:spPr>
          <a:xfrm>
            <a:off x="1924050" y="7029450"/>
            <a:ext cx="4010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Ознакомиться с КНО, узнать его контактные данные и режим работы</a:t>
            </a:r>
            <a:endParaRPr lang="en-US" sz="2100" dirty="0"/>
          </a:p>
        </p:txBody>
      </p:sp>
      <p:sp>
        <p:nvSpPr>
          <p:cNvPr id="17" name="Text 8"/>
          <p:cNvSpPr/>
          <p:nvPr/>
        </p:nvSpPr>
        <p:spPr>
          <a:xfrm>
            <a:off x="6715125" y="2471738"/>
            <a:ext cx="2857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3600" dirty="0"/>
          </a:p>
        </p:txBody>
      </p:sp>
      <p:sp>
        <p:nvSpPr>
          <p:cNvPr id="18" name="Text 9"/>
          <p:cNvSpPr/>
          <p:nvPr/>
        </p:nvSpPr>
        <p:spPr>
          <a:xfrm>
            <a:off x="7324725" y="2457450"/>
            <a:ext cx="41814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Виды контроля КНО</a:t>
            </a:r>
            <a:endParaRPr lang="en-US" sz="3000" dirty="0"/>
          </a:p>
        </p:txBody>
      </p:sp>
      <p:sp>
        <p:nvSpPr>
          <p:cNvPr id="19" name="Text 10"/>
          <p:cNvSpPr/>
          <p:nvPr/>
        </p:nvSpPr>
        <p:spPr>
          <a:xfrm>
            <a:off x="7667625" y="3257550"/>
            <a:ext cx="63341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Ответственные лица в КНО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 видам контроля</a:t>
            </a:r>
            <a:endParaRPr lang="en-US" sz="2100" dirty="0"/>
          </a:p>
        </p:txBody>
      </p:sp>
      <p:sp>
        <p:nvSpPr>
          <p:cNvPr id="20" name="Text 11"/>
          <p:cNvSpPr/>
          <p:nvPr/>
        </p:nvSpPr>
        <p:spPr>
          <a:xfrm>
            <a:off x="7667625" y="4286250"/>
            <a:ext cx="63341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Перечень документов, запрашиваемых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КНО в ходе проверок</a:t>
            </a:r>
            <a:endParaRPr lang="en-US" sz="2100" dirty="0"/>
          </a:p>
        </p:txBody>
      </p:sp>
      <p:sp>
        <p:nvSpPr>
          <p:cNvPr id="21" name="Text 12"/>
          <p:cNvSpPr/>
          <p:nvPr/>
        </p:nvSpPr>
        <p:spPr>
          <a:xfrm>
            <a:off x="7667625" y="5314950"/>
            <a:ext cx="6334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НПА с обязательными требованиями</a:t>
            </a:r>
            <a:endParaRPr lang="en-US" sz="2100" dirty="0"/>
          </a:p>
        </p:txBody>
      </p:sp>
      <p:sp>
        <p:nvSpPr>
          <p:cNvPr id="22" name="Text 13"/>
          <p:cNvSpPr/>
          <p:nvPr/>
        </p:nvSpPr>
        <p:spPr>
          <a:xfrm>
            <a:off x="7667625" y="6038850"/>
            <a:ext cx="63341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Индикаторы риска нарушения </a:t>
            </a:r>
            <a:r>
              <a:t/>
            </a:r>
            <a:br/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обязательных требований</a:t>
            </a:r>
            <a:endParaRPr lang="en-US" sz="2100" dirty="0"/>
          </a:p>
        </p:txBody>
      </p:sp>
      <p:sp>
        <p:nvSpPr>
          <p:cNvPr id="23" name="Text 14"/>
          <p:cNvSpPr/>
          <p:nvPr/>
        </p:nvSpPr>
        <p:spPr>
          <a:xfrm>
            <a:off x="7667625" y="7067550"/>
            <a:ext cx="63341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Часто задаваемые вопросы 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по видам контроля и ответы на них</a:t>
            </a:r>
            <a:endParaRPr lang="en-US" sz="2100" dirty="0"/>
          </a:p>
        </p:txBody>
      </p:sp>
      <p:sp>
        <p:nvSpPr>
          <p:cNvPr id="24" name="Text 15"/>
          <p:cNvSpPr/>
          <p:nvPr/>
        </p:nvSpPr>
        <p:spPr>
          <a:xfrm>
            <a:off x="7667625" y="8096250"/>
            <a:ext cx="63341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Типовые нарушения по видам контроля (требования закона и инструкции по недопущению/исправлению)</a:t>
            </a:r>
            <a:endParaRPr lang="en-US" sz="2100" dirty="0"/>
          </a:p>
        </p:txBody>
      </p:sp>
      <p:sp>
        <p:nvSpPr>
          <p:cNvPr id="25" name="Text 16"/>
          <p:cNvSpPr/>
          <p:nvPr/>
        </p:nvSpPr>
        <p:spPr>
          <a:xfrm>
            <a:off x="15849600" y="3457575"/>
            <a:ext cx="962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75"/>
              </a:lnSpc>
              <a:buNone/>
            </a:pPr>
            <a:r>
              <a:rPr lang="en-US" sz="1050" dirty="0">
                <a:solidFill>
                  <a:srgbClr val="271106"/>
                </a:solidFill>
                <a:latin typeface="Nirmala UI" panose="020B0502040204020203" pitchFamily="34" charset="0"/>
                <a:ea typeface="SF UI Display Medium" pitchFamily="34" charset="-122"/>
                <a:cs typeface="Nirmala UI" panose="020B0502040204020203" pitchFamily="34" charset="0"/>
              </a:rPr>
              <a:t>Мишин Сергей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Text 17"/>
          <p:cNvSpPr/>
          <p:nvPr/>
        </p:nvSpPr>
        <p:spPr>
          <a:xfrm>
            <a:off x="15849600" y="3695700"/>
            <a:ext cx="1485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900" kern="0" spc="45" dirty="0">
                <a:solidFill>
                  <a:srgbClr val="271106"/>
                </a:solidFill>
                <a:latin typeface="Nirmala UI" panose="020B0502040204020203" pitchFamily="34" charset="0"/>
                <a:ea typeface="SF UI Display Medium" pitchFamily="34" charset="-122"/>
                <a:cs typeface="Nirmala UI" panose="020B0502040204020203" pitchFamily="34" charset="0"/>
              </a:rPr>
              <a:t>admin@defaulttenant.com</a:t>
            </a:r>
            <a:endParaRPr lang="en-US" sz="9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7" name="Text 18"/>
          <p:cNvSpPr/>
          <p:nvPr/>
        </p:nvSpPr>
        <p:spPr>
          <a:xfrm>
            <a:off x="15735300" y="4152900"/>
            <a:ext cx="781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Управление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 19"/>
          <p:cNvSpPr/>
          <p:nvPr/>
        </p:nvSpPr>
        <p:spPr>
          <a:xfrm>
            <a:off x="15735300" y="4533900"/>
            <a:ext cx="704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Менеджер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9" name="Text 20"/>
          <p:cNvSpPr/>
          <p:nvPr/>
        </p:nvSpPr>
        <p:spPr>
          <a:xfrm>
            <a:off x="15735300" y="4914900"/>
            <a:ext cx="1123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Изменить пароль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0" name="Text 21"/>
          <p:cNvSpPr/>
          <p:nvPr/>
        </p:nvSpPr>
        <p:spPr>
          <a:xfrm>
            <a:off x="15735300" y="5295900"/>
            <a:ext cx="981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Попытки входа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 22"/>
          <p:cNvSpPr/>
          <p:nvPr/>
        </p:nvSpPr>
        <p:spPr>
          <a:xfrm>
            <a:off x="15735300" y="5676900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Настройки профиля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Text 23"/>
          <p:cNvSpPr/>
          <p:nvPr/>
        </p:nvSpPr>
        <p:spPr>
          <a:xfrm>
            <a:off x="15735300" y="6057900"/>
            <a:ext cx="914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Скачать отчет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3" name="Text 24"/>
          <p:cNvSpPr/>
          <p:nvPr/>
        </p:nvSpPr>
        <p:spPr>
          <a:xfrm>
            <a:off x="15735300" y="6591300"/>
            <a:ext cx="428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kern="0" spc="21" dirty="0">
                <a:solidFill>
                  <a:srgbClr val="271106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Выход</a:t>
            </a:r>
            <a:endParaRPr lang="en-US" sz="105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123950" y="8496300"/>
            <a:ext cx="39433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*КНО </a:t>
            </a:r>
            <a:r>
              <a:rPr lang="en-US" sz="1500" dirty="0">
                <a:solidFill>
                  <a:srgbClr val="8F8F8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— контрольно-надзорные органы</a:t>
            </a:r>
            <a:endParaRPr lang="en-US" sz="1500" dirty="0"/>
          </a:p>
        </p:txBody>
      </p:sp>
      <p:sp>
        <p:nvSpPr>
          <p:cNvPr id="35" name="Text 26"/>
          <p:cNvSpPr/>
          <p:nvPr/>
        </p:nvSpPr>
        <p:spPr>
          <a:xfrm>
            <a:off x="1123950" y="8943975"/>
            <a:ext cx="39433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*КНМ</a:t>
            </a:r>
            <a:r>
              <a:rPr lang="en-US" sz="1500" dirty="0">
                <a:solidFill>
                  <a:srgbClr val="8F8F8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 — контрольно-надзорные мероприятия</a:t>
            </a:r>
            <a:endParaRPr lang="en-US" sz="1500" dirty="0"/>
          </a:p>
        </p:txBody>
      </p:sp>
      <p:sp>
        <p:nvSpPr>
          <p:cNvPr id="36" name="Text 27"/>
          <p:cNvSpPr/>
          <p:nvPr/>
        </p:nvSpPr>
        <p:spPr>
          <a:xfrm>
            <a:off x="1123950" y="9648825"/>
            <a:ext cx="39433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E44934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*НПА</a:t>
            </a:r>
            <a:r>
              <a:rPr lang="en-US" sz="1500" dirty="0">
                <a:solidFill>
                  <a:srgbClr val="8F8F8F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 — нормативно-правовые акты</a:t>
            </a:r>
            <a:endParaRPr lang="en-US" sz="1500" dirty="0"/>
          </a:p>
        </p:txBody>
      </p:sp>
      <p:sp>
        <p:nvSpPr>
          <p:cNvPr id="37" name="Text 28"/>
          <p:cNvSpPr/>
          <p:nvPr/>
        </p:nvSpPr>
        <p:spPr>
          <a:xfrm>
            <a:off x="16964025" y="9496425"/>
            <a:ext cx="1714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85850" y="1771650"/>
            <a:ext cx="160020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85850" y="2457450"/>
            <a:ext cx="5210175" cy="2628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534150" y="2457450"/>
            <a:ext cx="5210175" cy="2266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534150" y="6143625"/>
            <a:ext cx="5210175" cy="1524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934825" y="6143625"/>
            <a:ext cx="5210175" cy="2266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934825" y="2457450"/>
            <a:ext cx="5210175" cy="2628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85850" y="6143625"/>
            <a:ext cx="5210175" cy="26289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123950" y="733425"/>
            <a:ext cx="63055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 ЧАСТЬ: ИНФОРМАЦИОННЫЙ ПОРТАЛ. ФУНКЦИОНАЛ</a:t>
            </a:r>
            <a:endParaRPr lang="en-US" sz="1800" dirty="0"/>
          </a:p>
        </p:txBody>
      </p:sp>
      <p:sp>
        <p:nvSpPr>
          <p:cNvPr id="11" name="Text 1"/>
          <p:cNvSpPr/>
          <p:nvPr/>
        </p:nvSpPr>
        <p:spPr>
          <a:xfrm>
            <a:off x="16964025" y="9496425"/>
            <a:ext cx="2095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/>
              <a:t>7</a:t>
            </a:r>
            <a:endParaRPr lang="en-US" sz="2400" dirty="0"/>
          </a:p>
        </p:txBody>
      </p:sp>
      <p:sp>
        <p:nvSpPr>
          <p:cNvPr id="12" name="Text 2"/>
          <p:cNvSpPr/>
          <p:nvPr/>
        </p:nvSpPr>
        <p:spPr>
          <a:xfrm>
            <a:off x="1247775" y="2471738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3600" dirty="0"/>
          </a:p>
        </p:txBody>
      </p:sp>
      <p:sp>
        <p:nvSpPr>
          <p:cNvPr id="13" name="Text 3"/>
          <p:cNvSpPr/>
          <p:nvPr/>
        </p:nvSpPr>
        <p:spPr>
          <a:xfrm>
            <a:off x="1866900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Категория риска организации</a:t>
            </a:r>
            <a:endParaRPr lang="en-US" sz="3000" dirty="0"/>
          </a:p>
        </p:txBody>
      </p:sp>
      <p:sp>
        <p:nvSpPr>
          <p:cNvPr id="14" name="Text 4"/>
          <p:cNvSpPr/>
          <p:nvPr/>
        </p:nvSpPr>
        <p:spPr>
          <a:xfrm>
            <a:off x="1866900" y="3638550"/>
            <a:ext cx="40100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Узнать категорию риска организации по ИНН или наименованию по видам контроля</a:t>
            </a:r>
            <a:endParaRPr lang="en-US" sz="2100" dirty="0"/>
          </a:p>
        </p:txBody>
      </p:sp>
      <p:sp>
        <p:nvSpPr>
          <p:cNvPr id="15" name="Text 5"/>
          <p:cNvSpPr/>
          <p:nvPr/>
        </p:nvSpPr>
        <p:spPr>
          <a:xfrm>
            <a:off x="6705600" y="2471738"/>
            <a:ext cx="29527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5</a:t>
            </a:r>
            <a:endParaRPr lang="en-US" sz="3600" dirty="0"/>
          </a:p>
        </p:txBody>
      </p:sp>
      <p:sp>
        <p:nvSpPr>
          <p:cNvPr id="16" name="Text 6"/>
          <p:cNvSpPr/>
          <p:nvPr/>
        </p:nvSpPr>
        <p:spPr>
          <a:xfrm>
            <a:off x="7315200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Публичные обсуждения</a:t>
            </a:r>
            <a:endParaRPr lang="en-US" sz="3000" dirty="0"/>
          </a:p>
        </p:txBody>
      </p:sp>
      <p:sp>
        <p:nvSpPr>
          <p:cNvPr id="17" name="Text 7"/>
          <p:cNvSpPr/>
          <p:nvPr/>
        </p:nvSpPr>
        <p:spPr>
          <a:xfrm>
            <a:off x="7315200" y="3638550"/>
            <a:ext cx="44291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Ознакомиться с расписанием публичных обсуждений, которые проводят КНО по видам контроля</a:t>
            </a:r>
            <a:endParaRPr lang="en-US" sz="2100" dirty="0"/>
          </a:p>
        </p:txBody>
      </p:sp>
      <p:sp>
        <p:nvSpPr>
          <p:cNvPr id="18" name="Text 8"/>
          <p:cNvSpPr/>
          <p:nvPr/>
        </p:nvSpPr>
        <p:spPr>
          <a:xfrm>
            <a:off x="6696075" y="6157913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8</a:t>
            </a:r>
            <a:endParaRPr lang="en-US" sz="3600" dirty="0"/>
          </a:p>
        </p:txBody>
      </p:sp>
      <p:sp>
        <p:nvSpPr>
          <p:cNvPr id="19" name="Text 9"/>
          <p:cNvSpPr/>
          <p:nvPr/>
        </p:nvSpPr>
        <p:spPr>
          <a:xfrm>
            <a:off x="7315200" y="6143625"/>
            <a:ext cx="41814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Новости КНО</a:t>
            </a:r>
            <a:endParaRPr lang="en-US" sz="3000" dirty="0"/>
          </a:p>
        </p:txBody>
      </p:sp>
      <p:sp>
        <p:nvSpPr>
          <p:cNvPr id="20" name="Text 10"/>
          <p:cNvSpPr/>
          <p:nvPr/>
        </p:nvSpPr>
        <p:spPr>
          <a:xfrm>
            <a:off x="7315200" y="6943725"/>
            <a:ext cx="30194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Ознакомиться с новостями КНО</a:t>
            </a:r>
            <a:endParaRPr lang="en-US" sz="2100" dirty="0"/>
          </a:p>
        </p:txBody>
      </p:sp>
      <p:sp>
        <p:nvSpPr>
          <p:cNvPr id="21" name="Text 11"/>
          <p:cNvSpPr/>
          <p:nvPr/>
        </p:nvSpPr>
        <p:spPr>
          <a:xfrm>
            <a:off x="12096750" y="6157913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9</a:t>
            </a:r>
            <a:endParaRPr lang="en-US" sz="3600" dirty="0"/>
          </a:p>
        </p:txBody>
      </p:sp>
      <p:sp>
        <p:nvSpPr>
          <p:cNvPr id="22" name="Text 12"/>
          <p:cNvSpPr/>
          <p:nvPr/>
        </p:nvSpPr>
        <p:spPr>
          <a:xfrm>
            <a:off x="12715875" y="6143625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Подать 
обращение</a:t>
            </a:r>
            <a:endParaRPr lang="en-US" sz="3000" dirty="0"/>
          </a:p>
        </p:txBody>
      </p:sp>
      <p:sp>
        <p:nvSpPr>
          <p:cNvPr id="23" name="Text 13"/>
          <p:cNvSpPr/>
          <p:nvPr/>
        </p:nvSpPr>
        <p:spPr>
          <a:xfrm>
            <a:off x="12715875" y="7324725"/>
            <a:ext cx="44291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Написать обращение 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в КНО в онлайн формате 
и отслеживать ответ</a:t>
            </a:r>
            <a:endParaRPr lang="en-US" sz="2100" dirty="0"/>
          </a:p>
        </p:txBody>
      </p:sp>
      <p:sp>
        <p:nvSpPr>
          <p:cNvPr id="24" name="Text 14"/>
          <p:cNvSpPr/>
          <p:nvPr/>
        </p:nvSpPr>
        <p:spPr>
          <a:xfrm>
            <a:off x="12096750" y="2471738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6</a:t>
            </a:r>
            <a:endParaRPr lang="en-US" sz="3600" dirty="0"/>
          </a:p>
        </p:txBody>
      </p:sp>
      <p:sp>
        <p:nvSpPr>
          <p:cNvPr id="25" name="Text 15"/>
          <p:cNvSpPr/>
          <p:nvPr/>
        </p:nvSpPr>
        <p:spPr>
          <a:xfrm>
            <a:off x="12715875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Программы профилактики рисков</a:t>
            </a:r>
            <a:endParaRPr lang="en-US" sz="3000" dirty="0"/>
          </a:p>
        </p:txBody>
      </p:sp>
      <p:sp>
        <p:nvSpPr>
          <p:cNvPr id="26" name="Text 16"/>
          <p:cNvSpPr/>
          <p:nvPr/>
        </p:nvSpPr>
        <p:spPr>
          <a:xfrm>
            <a:off x="12715875" y="3638550"/>
            <a:ext cx="422910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ru-RU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Ознакомиться с программами профилактики рисков причинения вреда охраняемым законом ценностям</a:t>
            </a:r>
            <a:endParaRPr lang="en-US" sz="2100" dirty="0"/>
          </a:p>
        </p:txBody>
      </p:sp>
      <p:sp>
        <p:nvSpPr>
          <p:cNvPr id="27" name="Text 17"/>
          <p:cNvSpPr/>
          <p:nvPr/>
        </p:nvSpPr>
        <p:spPr>
          <a:xfrm>
            <a:off x="1266825" y="6157913"/>
            <a:ext cx="2667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7</a:t>
            </a:r>
            <a:endParaRPr lang="en-US" sz="3600" dirty="0"/>
          </a:p>
        </p:txBody>
      </p:sp>
      <p:sp>
        <p:nvSpPr>
          <p:cNvPr id="28" name="Text 18"/>
          <p:cNvSpPr/>
          <p:nvPr/>
        </p:nvSpPr>
        <p:spPr>
          <a:xfrm>
            <a:off x="1866900" y="6143625"/>
            <a:ext cx="44005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Доклады правопри-менительной практики</a:t>
            </a:r>
            <a:endParaRPr lang="en-US" sz="3000" dirty="0"/>
          </a:p>
        </p:txBody>
      </p:sp>
      <p:sp>
        <p:nvSpPr>
          <p:cNvPr id="29" name="Text 19"/>
          <p:cNvSpPr/>
          <p:nvPr/>
        </p:nvSpPr>
        <p:spPr>
          <a:xfrm>
            <a:off x="1866900" y="7324725"/>
            <a:ext cx="428625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Ознакомиться с докладами, содержащими результаты обобщения право-применительной практики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85850" y="1771650"/>
            <a:ext cx="16002002" cy="1228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91250" y="-80273"/>
            <a:ext cx="1209675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85850" y="5610225"/>
            <a:ext cx="8286750" cy="35814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23950" y="733425"/>
            <a:ext cx="56292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 ЧАСТЬ: РЕГИОНАЛЬНЫЙ РЕЙТИНГ. О СЕРВИСЕ</a:t>
            </a:r>
            <a:endParaRPr lang="en-US" sz="1800" dirty="0"/>
          </a:p>
        </p:txBody>
      </p:sp>
      <p:sp>
        <p:nvSpPr>
          <p:cNvPr id="7" name="Text 1"/>
          <p:cNvSpPr/>
          <p:nvPr/>
        </p:nvSpPr>
        <p:spPr>
          <a:xfrm>
            <a:off x="16964025" y="9496425"/>
            <a:ext cx="3143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rgbClr val="0B0911"/>
                </a:solidFill>
                <a:ea typeface="Circe Regular" pitchFamily="34" charset="-122"/>
              </a:rPr>
              <a:t>8</a:t>
            </a:r>
          </a:p>
        </p:txBody>
      </p:sp>
      <p:sp>
        <p:nvSpPr>
          <p:cNvPr id="8" name="Text 2"/>
          <p:cNvSpPr/>
          <p:nvPr/>
        </p:nvSpPr>
        <p:spPr>
          <a:xfrm>
            <a:off x="1066800" y="1771650"/>
            <a:ext cx="749617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100" b="1" dirty="0">
                <a:solidFill>
                  <a:srgbClr val="0B0911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Региональный рейтинг</a:t>
            </a:r>
            <a:endParaRPr lang="en-US" sz="5100" dirty="0"/>
          </a:p>
        </p:txBody>
      </p:sp>
      <p:sp>
        <p:nvSpPr>
          <p:cNvPr id="9" name="Text 3"/>
          <p:cNvSpPr/>
          <p:nvPr/>
        </p:nvSpPr>
        <p:spPr>
          <a:xfrm>
            <a:off x="1066800" y="3248025"/>
            <a:ext cx="680085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dirty="0">
                <a:solidFill>
                  <a:srgbClr val="0B0911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— сервис для взаимной оценки КНО и бизнеса, направленный для определения удовлетворенности контрольными и профилактическими мероприятиями, выявление проблемных точек в работе контрольных органов и контролируемых лиц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15531230" y="3770962"/>
            <a:ext cx="336232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r>
              <a:rPr lang="en-US" sz="2209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Все о контрольно-надзорных органах </a:t>
            </a:r>
            <a:r>
              <a:rPr lang="en-US" sz="2209" b="1" dirty="0">
                <a:solidFill>
                  <a:srgbClr val="E44934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Нижегородской области</a:t>
            </a:r>
            <a:endParaRPr lang="en-US" sz="2209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5564791" y="5260635"/>
            <a:ext cx="361761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271106"/>
                </a:solidFill>
                <a:latin typeface="SF UI Display Regular" pitchFamily="34" charset="0"/>
                <a:ea typeface="SF UI Display Regular" pitchFamily="34" charset="-122"/>
                <a:cs typeface="SF UI Display Regular" pitchFamily="34" charset="-120"/>
              </a:rPr>
              <a:t>в одном месте</a:t>
            </a:r>
            <a:endParaRPr lang="en-US" sz="1326" dirty="0"/>
          </a:p>
        </p:txBody>
      </p:sp>
      <p:sp>
        <p:nvSpPr>
          <p:cNvPr id="12" name="Text 6"/>
          <p:cNvSpPr/>
          <p:nvPr/>
        </p:nvSpPr>
        <p:spPr>
          <a:xfrm>
            <a:off x="11717981" y="4134221"/>
            <a:ext cx="66675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Онлайн-сервис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1543685" y="4257675"/>
            <a:ext cx="107126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для бизнеса и контрольно-надзорных органов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4268450" y="3511776"/>
            <a:ext cx="85380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2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 инструменты</a:t>
            </a:r>
            <a:endParaRPr lang="en-US" sz="66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1753850" y="7052148"/>
            <a:ext cx="236197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3"/>
              </a:lnSpc>
              <a:buNone/>
            </a:pPr>
            <a:r>
              <a:rPr lang="en-US" sz="1326" dirty="0">
                <a:solidFill>
                  <a:srgbClr val="777371"/>
                </a:solidFill>
                <a:latin typeface="Nirmala UI" panose="020B0502040204020203" pitchFamily="34" charset="0"/>
                <a:ea typeface="SF UI Display Regular" pitchFamily="34" charset="-122"/>
                <a:cs typeface="Nirmala UI" panose="020B0502040204020203" pitchFamily="34" charset="0"/>
              </a:rPr>
              <a:t>Что вы ищете?</a:t>
            </a:r>
            <a:endParaRPr lang="en-US" sz="1326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195387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7" name="Text 11"/>
          <p:cNvSpPr/>
          <p:nvPr/>
        </p:nvSpPr>
        <p:spPr>
          <a:xfrm>
            <a:off x="1195387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18" name="Text 12"/>
          <p:cNvSpPr/>
          <p:nvPr/>
        </p:nvSpPr>
        <p:spPr>
          <a:xfrm>
            <a:off x="14830425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19" name="Text 13"/>
          <p:cNvSpPr/>
          <p:nvPr/>
        </p:nvSpPr>
        <p:spPr>
          <a:xfrm>
            <a:off x="14830425" y="9682520"/>
            <a:ext cx="1828856" cy="477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92"/>
              </a:lnSpc>
              <a:buNone/>
            </a:pPr>
            <a:endParaRPr lang="en-US" sz="994" dirty="0"/>
          </a:p>
        </p:txBody>
      </p:sp>
      <p:sp>
        <p:nvSpPr>
          <p:cNvPr id="20" name="Text 14"/>
          <p:cNvSpPr/>
          <p:nvPr/>
        </p:nvSpPr>
        <p:spPr>
          <a:xfrm>
            <a:off x="17697450" y="9321602"/>
            <a:ext cx="1828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86"/>
              </a:lnSpc>
              <a:buNone/>
            </a:pPr>
            <a:endParaRPr lang="en-US" sz="1767" dirty="0"/>
          </a:p>
        </p:txBody>
      </p:sp>
      <p:sp>
        <p:nvSpPr>
          <p:cNvPr id="22" name="Text 16"/>
          <p:cNvSpPr/>
          <p:nvPr/>
        </p:nvSpPr>
        <p:spPr>
          <a:xfrm>
            <a:off x="11249025" y="8002824"/>
            <a:ext cx="6732711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83"/>
              </a:lnSpc>
              <a:buNone/>
            </a:pPr>
            <a:endParaRPr lang="en-US" sz="2209" dirty="0"/>
          </a:p>
        </p:txBody>
      </p:sp>
      <p:sp>
        <p:nvSpPr>
          <p:cNvPr id="23" name="Text 17"/>
          <p:cNvSpPr/>
          <p:nvPr/>
        </p:nvSpPr>
        <p:spPr>
          <a:xfrm>
            <a:off x="17373600" y="2092885"/>
            <a:ext cx="990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Администрирование</a:t>
            </a:r>
            <a:endParaRPr lang="en-US" sz="773" dirty="0"/>
          </a:p>
        </p:txBody>
      </p:sp>
      <p:sp>
        <p:nvSpPr>
          <p:cNvPr id="24" name="Text 18"/>
          <p:cNvSpPr/>
          <p:nvPr/>
        </p:nvSpPr>
        <p:spPr>
          <a:xfrm>
            <a:off x="12696825" y="2089378"/>
            <a:ext cx="1219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E44934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Информационный портал</a:t>
            </a:r>
            <a:endParaRPr lang="en-US" sz="773" dirty="0"/>
          </a:p>
        </p:txBody>
      </p:sp>
      <p:sp>
        <p:nvSpPr>
          <p:cNvPr id="25" name="Text 19"/>
          <p:cNvSpPr/>
          <p:nvPr/>
        </p:nvSpPr>
        <p:spPr>
          <a:xfrm>
            <a:off x="14116050" y="2089378"/>
            <a:ext cx="9810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Центр консультаций</a:t>
            </a:r>
            <a:endParaRPr lang="en-US" sz="773" dirty="0"/>
          </a:p>
        </p:txBody>
      </p:sp>
      <p:sp>
        <p:nvSpPr>
          <p:cNvPr id="26" name="Text 20"/>
          <p:cNvSpPr/>
          <p:nvPr/>
        </p:nvSpPr>
        <p:spPr>
          <a:xfrm>
            <a:off x="15306675" y="2089378"/>
            <a:ext cx="10572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60"/>
              </a:lnSpc>
              <a:buNone/>
            </a:pPr>
            <a:r>
              <a:rPr lang="en-US" sz="773" dirty="0">
                <a:solidFill>
                  <a:srgbClr val="271106"/>
                </a:solidFill>
                <a:latin typeface="SF UI Display Medium" pitchFamily="34" charset="0"/>
                <a:ea typeface="SF UI Display Medium" pitchFamily="34" charset="-122"/>
                <a:cs typeface="SF UI Display Medium" pitchFamily="34" charset="-120"/>
              </a:rPr>
              <a:t>Прозрачный контроль</a:t>
            </a:r>
            <a:endParaRPr lang="en-US" sz="773" dirty="0"/>
          </a:p>
        </p:txBody>
      </p:sp>
      <p:sp>
        <p:nvSpPr>
          <p:cNvPr id="27" name="Text 21"/>
          <p:cNvSpPr/>
          <p:nvPr/>
        </p:nvSpPr>
        <p:spPr>
          <a:xfrm>
            <a:off x="12687300" y="2503249"/>
            <a:ext cx="2381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КНО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13220700" y="2503249"/>
            <a:ext cx="76200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Виды контроля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14268450" y="2503249"/>
            <a:ext cx="6572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Информация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15354300" y="2503249"/>
            <a:ext cx="120967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Порталы и инструменты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16849725" y="2503249"/>
            <a:ext cx="4286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"/>
              </a:lnSpc>
              <a:buNone/>
            </a:pPr>
            <a:r>
              <a:rPr lang="en-US" sz="773" b="1" dirty="0">
                <a:solidFill>
                  <a:srgbClr val="271106"/>
                </a:solidFill>
                <a:latin typeface="Nirmala UI" panose="020B0502040204020203" pitchFamily="34" charset="0"/>
                <a:ea typeface="SF UI Display Bold" pitchFamily="34" charset="-122"/>
                <a:cs typeface="Nirmala UI" panose="020B0502040204020203" pitchFamily="34" charset="0"/>
              </a:rPr>
              <a:t>Новости</a:t>
            </a:r>
            <a:endParaRPr lang="en-US" sz="773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1066800" y="5610225"/>
            <a:ext cx="27146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Цели и задачи</a:t>
            </a:r>
            <a:endParaRPr lang="en-US" sz="3000" dirty="0"/>
          </a:p>
        </p:txBody>
      </p:sp>
      <p:sp>
        <p:nvSpPr>
          <p:cNvPr id="33" name="Text 27"/>
          <p:cNvSpPr/>
          <p:nvPr/>
        </p:nvSpPr>
        <p:spPr>
          <a:xfrm>
            <a:off x="1295400" y="673417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Определение удовлетворенности контрольными и профилактическими мероприятиями</a:t>
            </a:r>
            <a:endParaRPr lang="en-US" sz="1500" dirty="0"/>
          </a:p>
        </p:txBody>
      </p:sp>
      <p:sp>
        <p:nvSpPr>
          <p:cNvPr id="34" name="Text 28"/>
          <p:cNvSpPr/>
          <p:nvPr/>
        </p:nvSpPr>
        <p:spPr>
          <a:xfrm>
            <a:off x="5553075" y="6734175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Предоставление возможности бизнесу и КНО оценивать работу друг друга по установленным критериям</a:t>
            </a:r>
            <a:endParaRPr lang="en-US" sz="1500" dirty="0"/>
          </a:p>
        </p:txBody>
      </p:sp>
      <p:sp>
        <p:nvSpPr>
          <p:cNvPr id="35" name="Text 29"/>
          <p:cNvSpPr/>
          <p:nvPr/>
        </p:nvSpPr>
        <p:spPr>
          <a:xfrm>
            <a:off x="1295400" y="8191500"/>
            <a:ext cx="35909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500" dirty="0">
                <a:solidFill>
                  <a:srgbClr val="6A6A6A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Выявление проблемных точек в работе контрольных органов и контролируемых лиц</a:t>
            </a:r>
            <a:endParaRPr lang="en-US" sz="1500" dirty="0"/>
          </a:p>
        </p:txBody>
      </p:sp>
      <p:sp>
        <p:nvSpPr>
          <p:cNvPr id="36" name="Text 30"/>
          <p:cNvSpPr/>
          <p:nvPr/>
        </p:nvSpPr>
        <p:spPr>
          <a:xfrm>
            <a:off x="16964025" y="9496425"/>
            <a:ext cx="333431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609600"/>
            <a:ext cx="16002000" cy="62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3000" y="1771650"/>
            <a:ext cx="16002002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43000" y="2457450"/>
            <a:ext cx="5210175" cy="190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43000" y="5143500"/>
            <a:ext cx="5210175" cy="3714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096125" y="2457450"/>
            <a:ext cx="5210175" cy="2266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096125" y="5143500"/>
            <a:ext cx="5210175" cy="2781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3306425" y="0"/>
            <a:ext cx="4981575" cy="102870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123950" y="733425"/>
            <a:ext cx="59626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88888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 ЧАСТЬ: РЕГИОНАЛЬНЫЙ РЕЙТИНГ. ФУНКЦИОНАЛ</a:t>
            </a:r>
            <a:endParaRPr lang="en-US" sz="1800" dirty="0"/>
          </a:p>
        </p:txBody>
      </p:sp>
      <p:sp>
        <p:nvSpPr>
          <p:cNvPr id="10" name="Text 1"/>
          <p:cNvSpPr/>
          <p:nvPr/>
        </p:nvSpPr>
        <p:spPr>
          <a:xfrm>
            <a:off x="16964025" y="9496425"/>
            <a:ext cx="1714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endParaRPr lang="en-US" sz="2400" dirty="0"/>
          </a:p>
        </p:txBody>
      </p:sp>
      <p:sp>
        <p:nvSpPr>
          <p:cNvPr id="11" name="Text 2"/>
          <p:cNvSpPr/>
          <p:nvPr/>
        </p:nvSpPr>
        <p:spPr>
          <a:xfrm>
            <a:off x="1343025" y="2471738"/>
            <a:ext cx="2286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3600" dirty="0"/>
          </a:p>
        </p:txBody>
      </p:sp>
      <p:sp>
        <p:nvSpPr>
          <p:cNvPr id="12" name="Text 3"/>
          <p:cNvSpPr/>
          <p:nvPr/>
        </p:nvSpPr>
        <p:spPr>
          <a:xfrm>
            <a:off x="1924050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Р</a:t>
            </a:r>
            <a:r>
              <a:rPr lang="ru-RU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е</a:t>
            </a:r>
            <a:r>
              <a:rPr lang="en-US" sz="30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йтинг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КНО
и рейтинг бизнеса</a:t>
            </a:r>
            <a:endParaRPr lang="en-US" sz="3000" dirty="0"/>
          </a:p>
        </p:txBody>
      </p:sp>
      <p:sp>
        <p:nvSpPr>
          <p:cNvPr id="13" name="Text 4"/>
          <p:cNvSpPr/>
          <p:nvPr/>
        </p:nvSpPr>
        <p:spPr>
          <a:xfrm>
            <a:off x="1924050" y="3638550"/>
            <a:ext cx="40100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Просмотр рейтинга КНО
и рейтинга предпринимателей</a:t>
            </a:r>
            <a:endParaRPr lang="en-US" sz="2100" dirty="0"/>
          </a:p>
        </p:txBody>
      </p:sp>
      <p:sp>
        <p:nvSpPr>
          <p:cNvPr id="14" name="Text 5"/>
          <p:cNvSpPr/>
          <p:nvPr/>
        </p:nvSpPr>
        <p:spPr>
          <a:xfrm>
            <a:off x="1314450" y="5157788"/>
            <a:ext cx="2857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3600" dirty="0"/>
          </a:p>
        </p:txBody>
      </p:sp>
      <p:sp>
        <p:nvSpPr>
          <p:cNvPr id="15" name="Text 6"/>
          <p:cNvSpPr/>
          <p:nvPr/>
        </p:nvSpPr>
        <p:spPr>
          <a:xfrm>
            <a:off x="1924050" y="514350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Р</a:t>
            </a:r>
            <a:r>
              <a:rPr lang="ru-RU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е</a:t>
            </a:r>
            <a:r>
              <a:rPr lang="en-US" sz="30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йтинг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КНО
по обращениям</a:t>
            </a:r>
            <a:endParaRPr lang="en-US" sz="3000" dirty="0"/>
          </a:p>
        </p:txBody>
      </p:sp>
      <p:sp>
        <p:nvSpPr>
          <p:cNvPr id="16" name="Text 7"/>
          <p:cNvSpPr/>
          <p:nvPr/>
        </p:nvSpPr>
        <p:spPr>
          <a:xfrm>
            <a:off x="1924050" y="6324600"/>
            <a:ext cx="4371975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Просмотр рейтинга КНО по количеству обращений.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Рейтинг формируется на основании количественных показателей и носит информационный характер</a:t>
            </a:r>
            <a:endParaRPr lang="en-US" sz="2100" dirty="0"/>
          </a:p>
        </p:txBody>
      </p:sp>
      <p:sp>
        <p:nvSpPr>
          <p:cNvPr id="17" name="Text 8"/>
          <p:cNvSpPr/>
          <p:nvPr/>
        </p:nvSpPr>
        <p:spPr>
          <a:xfrm>
            <a:off x="7267575" y="2471738"/>
            <a:ext cx="29527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3600" dirty="0"/>
          </a:p>
        </p:txBody>
      </p:sp>
      <p:sp>
        <p:nvSpPr>
          <p:cNvPr id="18" name="Text 9"/>
          <p:cNvSpPr/>
          <p:nvPr/>
        </p:nvSpPr>
        <p:spPr>
          <a:xfrm>
            <a:off x="7877175" y="2457450"/>
            <a:ext cx="4181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Р</a:t>
            </a:r>
            <a:r>
              <a:rPr lang="ru-RU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е</a:t>
            </a:r>
            <a:r>
              <a:rPr lang="en-US" sz="3000" dirty="0" err="1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йтинг</a:t>
            </a: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 сотрудников КНО</a:t>
            </a:r>
            <a:endParaRPr lang="en-US" sz="3000" dirty="0"/>
          </a:p>
        </p:txBody>
      </p:sp>
      <p:sp>
        <p:nvSpPr>
          <p:cNvPr id="19" name="Text 10"/>
          <p:cNvSpPr/>
          <p:nvPr/>
        </p:nvSpPr>
        <p:spPr>
          <a:xfrm>
            <a:off x="7877175" y="3638550"/>
            <a:ext cx="4010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Просмотр обезличенного рейтинга сотрудников КНО (по установленным критериям)</a:t>
            </a:r>
            <a:endParaRPr lang="en-US" sz="2100" dirty="0"/>
          </a:p>
        </p:txBody>
      </p:sp>
      <p:sp>
        <p:nvSpPr>
          <p:cNvPr id="20" name="Text 11"/>
          <p:cNvSpPr/>
          <p:nvPr/>
        </p:nvSpPr>
        <p:spPr>
          <a:xfrm>
            <a:off x="7258050" y="5157788"/>
            <a:ext cx="304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6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3600" dirty="0"/>
          </a:p>
        </p:txBody>
      </p:sp>
      <p:sp>
        <p:nvSpPr>
          <p:cNvPr id="21" name="Text 12"/>
          <p:cNvSpPr/>
          <p:nvPr/>
        </p:nvSpPr>
        <p:spPr>
          <a:xfrm>
            <a:off x="7877175" y="5143500"/>
            <a:ext cx="442912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000" dirty="0">
                <a:solidFill>
                  <a:srgbClr val="0B0911"/>
                </a:solidFill>
                <a:latin typeface="Manrope SemiBold" pitchFamily="34" charset="0"/>
                <a:ea typeface="Manrope SemiBold" pitchFamily="34" charset="-122"/>
                <a:cs typeface="Manrope SemiBold" pitchFamily="34" charset="-120"/>
              </a:rPr>
              <a:t>Просмотр статистики, обращений и методики построения рейтинга</a:t>
            </a:r>
            <a:endParaRPr lang="en-US" sz="3000" dirty="0"/>
          </a:p>
        </p:txBody>
      </p:sp>
      <p:sp>
        <p:nvSpPr>
          <p:cNvPr id="22" name="Text 13"/>
          <p:cNvSpPr/>
          <p:nvPr/>
        </p:nvSpPr>
        <p:spPr>
          <a:xfrm>
            <a:off x="7877175" y="6838950"/>
            <a:ext cx="4010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100" dirty="0">
                <a:solidFill>
                  <a:srgbClr val="8F8F8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Просмотр статистики в виде цифр и графиков. Просмотр обращений</a:t>
            </a:r>
            <a:endParaRPr lang="en-US" sz="2100" dirty="0"/>
          </a:p>
        </p:txBody>
      </p:sp>
      <p:sp>
        <p:nvSpPr>
          <p:cNvPr id="23" name="Text 14"/>
          <p:cNvSpPr/>
          <p:nvPr/>
        </p:nvSpPr>
        <p:spPr>
          <a:xfrm>
            <a:off x="16964025" y="9591368"/>
            <a:ext cx="4292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0"/>
              </a:lnSpc>
              <a:buNone/>
            </a:pPr>
            <a:r>
              <a:rPr lang="ru-RU" sz="2400" dirty="0">
                <a:solidFill>
                  <a:srgbClr val="FFFFFF"/>
                </a:solidFill>
                <a:ea typeface="Circe Regular" pitchFamily="34" charset="-122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1350</Words>
  <Application>Microsoft Office PowerPoint</Application>
  <PresentationFormat>Произвольный</PresentationFormat>
  <Paragraphs>271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12</cp:revision>
  <cp:lastPrinted>2023-05-04T12:36:57Z</cp:lastPrinted>
  <dcterms:created xsi:type="dcterms:W3CDTF">2023-05-04T09:45:18Z</dcterms:created>
  <dcterms:modified xsi:type="dcterms:W3CDTF">2023-05-11T11:38:28Z</dcterms:modified>
</cp:coreProperties>
</file>